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image34.jpg" ContentType="image/jpg"/>
  <Override PartName="/ppt/notesSlides/notesSlide2.xml" ContentType="application/vnd.openxmlformats-officedocument.presentationml.notesSlide+xml"/>
  <Override PartName="/ppt/media/image39.jpg" ContentType="image/jpg"/>
  <Override PartName="/ppt/media/image40.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8.jpg" ContentType="image/jpg"/>
  <Override PartName="/ppt/notesSlides/notesSlide27.xml" ContentType="application/vnd.openxmlformats-officedocument.presentationml.notesSlide+xml"/>
  <Override PartName="/ppt/media/image63.jpg" ContentType="image/jpg"/>
  <Override PartName="/ppt/media/image68.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 id="2147483686" r:id="rId6"/>
    <p:sldMasterId id="2147483703" r:id="rId7"/>
    <p:sldMasterId id="2147483719" r:id="rId8"/>
    <p:sldMasterId id="2147483725" r:id="rId9"/>
  </p:sldMasterIdLst>
  <p:notesMasterIdLst>
    <p:notesMasterId r:id="rId45"/>
  </p:notesMasterIdLst>
  <p:sldIdLst>
    <p:sldId id="256" r:id="rId10"/>
    <p:sldId id="257" r:id="rId11"/>
    <p:sldId id="258" r:id="rId12"/>
    <p:sldId id="259" r:id="rId13"/>
    <p:sldId id="260" r:id="rId14"/>
    <p:sldId id="276" r:id="rId15"/>
    <p:sldId id="277" r:id="rId16"/>
    <p:sldId id="278" r:id="rId17"/>
    <p:sldId id="279" r:id="rId18"/>
    <p:sldId id="280" r:id="rId19"/>
    <p:sldId id="261" r:id="rId20"/>
    <p:sldId id="289" r:id="rId21"/>
    <p:sldId id="262" r:id="rId22"/>
    <p:sldId id="263" r:id="rId23"/>
    <p:sldId id="264" r:id="rId24"/>
    <p:sldId id="290" r:id="rId25"/>
    <p:sldId id="281" r:id="rId26"/>
    <p:sldId id="282" r:id="rId27"/>
    <p:sldId id="267" r:id="rId28"/>
    <p:sldId id="291" r:id="rId29"/>
    <p:sldId id="268" r:id="rId30"/>
    <p:sldId id="269" r:id="rId31"/>
    <p:sldId id="270" r:id="rId32"/>
    <p:sldId id="271" r:id="rId33"/>
    <p:sldId id="292" r:id="rId34"/>
    <p:sldId id="272" r:id="rId35"/>
    <p:sldId id="273" r:id="rId36"/>
    <p:sldId id="284" r:id="rId37"/>
    <p:sldId id="265" r:id="rId38"/>
    <p:sldId id="266" r:id="rId39"/>
    <p:sldId id="487" r:id="rId40"/>
    <p:sldId id="341" r:id="rId41"/>
    <p:sldId id="342" r:id="rId42"/>
    <p:sldId id="274" r:id="rId43"/>
    <p:sldId id="275" r:id="rId44"/>
  </p:sldIdLst>
  <p:sldSz cx="9144000" cy="5143500" type="screen16x9"/>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32ED1-82C4-482B-99EC-BE3D6F7B7D3E}" v="1" dt="2019-09-25T11:50:40.74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2880"/>
        <p:guide pos="2160"/>
      </p:guideLst>
    </p:cSldViewPr>
  </p:slideViewPr>
  <p:notesTextViewPr>
    <p:cViewPr>
      <p:scale>
        <a:sx n="1" d="1"/>
        <a:sy n="1" d="1"/>
      </p:scale>
      <p:origin x="0" y="0"/>
    </p:cViewPr>
  </p:notesTextViewPr>
  <p:sorterViewPr>
    <p:cViewPr>
      <p:scale>
        <a:sx n="149" d="100"/>
        <a:sy n="149" d="100"/>
      </p:scale>
      <p:origin x="0" y="-2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an Verma" userId="61023b4e-e885-4422-a094-6c4ff25867e0" providerId="ADAL" clId="{1B032ED1-82C4-482B-99EC-BE3D6F7B7D3E}"/>
    <pc:docChg chg="modSld">
      <pc:chgData name="Rohan Verma" userId="61023b4e-e885-4422-a094-6c4ff25867e0" providerId="ADAL" clId="{1B032ED1-82C4-482B-99EC-BE3D6F7B7D3E}" dt="2019-09-25T11:50:40.741" v="0"/>
      <pc:docMkLst>
        <pc:docMk/>
      </pc:docMkLst>
      <pc:sldChg chg="addSp">
        <pc:chgData name="Rohan Verma" userId="61023b4e-e885-4422-a094-6c4ff25867e0" providerId="ADAL" clId="{1B032ED1-82C4-482B-99EC-BE3D6F7B7D3E}" dt="2019-09-25T11:50:40.741" v="0"/>
        <pc:sldMkLst>
          <pc:docMk/>
          <pc:sldMk cId="2371047863" sldId="342"/>
        </pc:sldMkLst>
        <pc:spChg chg="add">
          <ac:chgData name="Rohan Verma" userId="61023b4e-e885-4422-a094-6c4ff25867e0" providerId="ADAL" clId="{1B032ED1-82C4-482B-99EC-BE3D6F7B7D3E}" dt="2019-09-25T11:50:40.741" v="0"/>
          <ac:spMkLst>
            <pc:docMk/>
            <pc:sldMk cId="2371047863" sldId="342"/>
            <ac:spMk id="10" creationId="{8476C14F-B7B7-4FC8-8543-ECA9D02092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3713"/>
          </a:xfrm>
          <a:prstGeom prst="rect">
            <a:avLst/>
          </a:prstGeom>
        </p:spPr>
        <p:txBody>
          <a:bodyPr vert="horz" lIns="107085" tIns="53543" rIns="107085" bIns="53543" rtlCol="0"/>
          <a:lstStyle>
            <a:lvl1pPr algn="l">
              <a:defRPr sz="1400"/>
            </a:lvl1pPr>
          </a:lstStyle>
          <a:p>
            <a:endParaRPr lang="en-US"/>
          </a:p>
        </p:txBody>
      </p:sp>
      <p:sp>
        <p:nvSpPr>
          <p:cNvPr id="3" name="Date Placeholder 2"/>
          <p:cNvSpPr>
            <a:spLocks noGrp="1"/>
          </p:cNvSpPr>
          <p:nvPr>
            <p:ph type="dt" idx="1"/>
          </p:nvPr>
        </p:nvSpPr>
        <p:spPr>
          <a:xfrm>
            <a:off x="3885009" y="1"/>
            <a:ext cx="2971800" cy="493713"/>
          </a:xfrm>
          <a:prstGeom prst="rect">
            <a:avLst/>
          </a:prstGeom>
        </p:spPr>
        <p:txBody>
          <a:bodyPr vert="horz" lIns="107085" tIns="53543" rIns="107085" bIns="53543" rtlCol="0"/>
          <a:lstStyle>
            <a:lvl1pPr algn="r">
              <a:defRPr sz="1400"/>
            </a:lvl1pPr>
          </a:lstStyle>
          <a:p>
            <a:fld id="{8E88D74F-92D3-9B48-BFA4-CF01DA787A4B}" type="datetimeFigureOut">
              <a:rPr lang="en-US" smtClean="0"/>
              <a:t>9/25/2019</a:t>
            </a:fld>
            <a:endParaRPr lang="en-US"/>
          </a:p>
        </p:txBody>
      </p:sp>
      <p:sp>
        <p:nvSpPr>
          <p:cNvPr id="4" name="Slide Image Placeholder 3"/>
          <p:cNvSpPr>
            <a:spLocks noGrp="1" noRot="1" noChangeAspect="1"/>
          </p:cNvSpPr>
          <p:nvPr>
            <p:ph type="sldImg" idx="2"/>
          </p:nvPr>
        </p:nvSpPr>
        <p:spPr>
          <a:xfrm>
            <a:off x="463550" y="1233488"/>
            <a:ext cx="5930900" cy="3335337"/>
          </a:xfrm>
          <a:prstGeom prst="rect">
            <a:avLst/>
          </a:prstGeom>
          <a:noFill/>
          <a:ln w="12700">
            <a:solidFill>
              <a:prstClr val="black"/>
            </a:solidFill>
          </a:ln>
        </p:spPr>
        <p:txBody>
          <a:bodyPr vert="horz" lIns="107085" tIns="53543" rIns="107085" bIns="53543" rtlCol="0" anchor="ctr"/>
          <a:lstStyle/>
          <a:p>
            <a:endParaRPr lang="en-US"/>
          </a:p>
        </p:txBody>
      </p:sp>
      <p:sp>
        <p:nvSpPr>
          <p:cNvPr id="5" name="Notes Placeholder 4"/>
          <p:cNvSpPr>
            <a:spLocks noGrp="1"/>
          </p:cNvSpPr>
          <p:nvPr>
            <p:ph type="body" sz="quarter" idx="3"/>
          </p:nvPr>
        </p:nvSpPr>
        <p:spPr>
          <a:xfrm>
            <a:off x="685800" y="4751222"/>
            <a:ext cx="5486400" cy="3888748"/>
          </a:xfrm>
          <a:prstGeom prst="rect">
            <a:avLst/>
          </a:prstGeom>
        </p:spPr>
        <p:txBody>
          <a:bodyPr vert="horz" lIns="107085" tIns="53543" rIns="107085" bIns="535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538"/>
            <a:ext cx="2971800" cy="493713"/>
          </a:xfrm>
          <a:prstGeom prst="rect">
            <a:avLst/>
          </a:prstGeom>
        </p:spPr>
        <p:txBody>
          <a:bodyPr vert="horz" lIns="107085" tIns="53543" rIns="107085" bIns="53543" rtlCol="0" anchor="b"/>
          <a:lstStyle>
            <a:lvl1pPr algn="l">
              <a:defRPr sz="1400"/>
            </a:lvl1pPr>
          </a:lstStyle>
          <a:p>
            <a:endParaRPr lang="en-US"/>
          </a:p>
        </p:txBody>
      </p:sp>
      <p:sp>
        <p:nvSpPr>
          <p:cNvPr id="7" name="Slide Number Placeholder 6"/>
          <p:cNvSpPr>
            <a:spLocks noGrp="1"/>
          </p:cNvSpPr>
          <p:nvPr>
            <p:ph type="sldNum" sz="quarter" idx="5"/>
          </p:nvPr>
        </p:nvSpPr>
        <p:spPr>
          <a:xfrm>
            <a:off x="3885009" y="9380538"/>
            <a:ext cx="2971800" cy="493713"/>
          </a:xfrm>
          <a:prstGeom prst="rect">
            <a:avLst/>
          </a:prstGeom>
        </p:spPr>
        <p:txBody>
          <a:bodyPr vert="horz" lIns="107085" tIns="53543" rIns="107085" bIns="53543" rtlCol="0" anchor="b"/>
          <a:lstStyle>
            <a:lvl1pPr algn="r">
              <a:defRPr sz="1400"/>
            </a:lvl1pPr>
          </a:lstStyle>
          <a:p>
            <a:fld id="{2DE328BB-0091-FF4E-9732-FA2C6BCE3C2C}" type="slidenum">
              <a:rPr lang="en-US" smtClean="0"/>
              <a:t>‹#›</a:t>
            </a:fld>
            <a:endParaRPr lang="en-US"/>
          </a:p>
        </p:txBody>
      </p:sp>
    </p:spTree>
    <p:extLst>
      <p:ext uri="{BB962C8B-B14F-4D97-AF65-F5344CB8AC3E}">
        <p14:creationId xmlns:p14="http://schemas.microsoft.com/office/powerpoint/2010/main" val="183966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www.staffingindustry.com/certification" TargetMode="External"/><Relationship Id="rId7" Type="http://schemas.openxmlformats.org/officeDocument/2006/relationships/hyperlink" Target="http://www.cwssummitwe.eu/"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iexecutiveforum.com/" TargetMode="External"/><Relationship Id="rId5" Type="http://schemas.openxmlformats.org/officeDocument/2006/relationships/hyperlink" Target="http://www.siexecutiveforum.eu/" TargetMode="External"/><Relationship Id="rId4" Type="http://schemas.openxmlformats.org/officeDocument/2006/relationships/hyperlink" Target="http://www.healthcarestaffingsummit.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cindy.chunn@vectorvms.com"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nam01.safelinks.protection.outlook.com/?url=https%3A%2F%2Fwww.vectorvms.com%2Fservices-support%2Fcontingent-workforce-program-management%2F&amp;data=02%7C01%7Canelson%40staffingindustry.com%7Ccdbc947ecd1b475f140308d71a875972%7C2c6dce2dd43a4e78905e80e15b0a4b44%7C0%7C0%7C637007040942355269&amp;sdata=oxmmuL499iADbWcapPdNvnWXT9bnZVnakRE8C%2FOIPBs%3D&amp;reserved=0" TargetMode="External"/><Relationship Id="rId4" Type="http://schemas.openxmlformats.org/officeDocument/2006/relationships/hyperlink" Target="https://nam01.safelinks.protection.outlook.com/?url=https%3A%2F%2Fwww.vectorvms.com%2Fservices-support%2Fimplementation-services%2F%2F&amp;data=02%7C01%7Canelson%40staffingindustry.com%7Ccdbc947ecd1b475f140308d71a875972%7C2c6dce2dd43a4e78905e80e15b0a4b44%7C0%7C0%7C637007040942355269&amp;sdata=qy08tHvMh%2BTvcNj%2BRRo%2FaXSW0HzNH4xcxhRO7LEEMX4%3D&amp;reserved=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For procurement professionals, cost savings and cost avoidance areas are always a top priority.</a:t>
            </a:r>
          </a:p>
          <a:p>
            <a:r>
              <a:rPr lang="en-US" sz="1400"/>
              <a:t>And although HR departments are seeing an increased role in managing contingent </a:t>
            </a:r>
            <a:r>
              <a:rPr lang="en-US" sz="1400" err="1"/>
              <a:t>labour</a:t>
            </a:r>
            <a:r>
              <a:rPr lang="en-US" sz="1400"/>
              <a:t> </a:t>
            </a:r>
            <a:r>
              <a:rPr lang="en-US" sz="1400" err="1"/>
              <a:t>programmes</a:t>
            </a:r>
            <a:r>
              <a:rPr lang="en-US" sz="1400"/>
              <a:t>, at most companies, the </a:t>
            </a:r>
            <a:r>
              <a:rPr lang="en-US" sz="1400" err="1"/>
              <a:t>programme</a:t>
            </a:r>
            <a:r>
              <a:rPr lang="en-US" sz="1400"/>
              <a:t> is still owned primarily by procurement.</a:t>
            </a:r>
          </a:p>
          <a:p>
            <a:r>
              <a:rPr lang="en-US" sz="1400"/>
              <a:t>Regardless of </a:t>
            </a:r>
            <a:r>
              <a:rPr lang="en-US" sz="1400" err="1"/>
              <a:t>programme</a:t>
            </a:r>
            <a:r>
              <a:rPr lang="en-US" sz="1400"/>
              <a:t> ownership, many aspects of managing non-employee </a:t>
            </a:r>
            <a:r>
              <a:rPr lang="en-US" sz="1400" err="1"/>
              <a:t>labour</a:t>
            </a:r>
            <a:r>
              <a:rPr lang="en-US" sz="1400"/>
              <a:t> can impact </a:t>
            </a:r>
            <a:r>
              <a:rPr lang="en-US" sz="1400" err="1"/>
              <a:t>programme</a:t>
            </a:r>
            <a:r>
              <a:rPr lang="en-US" sz="1400"/>
              <a:t> spend, and </a:t>
            </a:r>
            <a:r>
              <a:rPr lang="en-US" sz="1400" err="1"/>
              <a:t>programme</a:t>
            </a:r>
            <a:r>
              <a:rPr lang="en-US" sz="1400"/>
              <a:t> managers face common finance-related challenges, such as</a:t>
            </a:r>
          </a:p>
          <a:p>
            <a:pPr fontAlgn="base"/>
            <a:r>
              <a:rPr lang="en-US" sz="1400"/>
              <a:t>·  Maverick </a:t>
            </a:r>
            <a:r>
              <a:rPr lang="en-US" sz="1400" err="1"/>
              <a:t>programme</a:t>
            </a:r>
            <a:r>
              <a:rPr lang="en-US" sz="1400"/>
              <a:t> spend</a:t>
            </a:r>
          </a:p>
          <a:p>
            <a:pPr fontAlgn="base"/>
            <a:r>
              <a:rPr lang="en-US" sz="1400"/>
              <a:t>·  Budget forecasting inabilities</a:t>
            </a:r>
          </a:p>
          <a:p>
            <a:pPr fontAlgn="base"/>
            <a:r>
              <a:rPr lang="en-US" sz="1400"/>
              <a:t>·  Insufficient budget visibility.</a:t>
            </a:r>
          </a:p>
          <a:p>
            <a:r>
              <a:rPr lang="en-US" sz="1400"/>
              <a:t>A vendor management system (VMS) can help measure </a:t>
            </a:r>
            <a:r>
              <a:rPr lang="en-US" sz="1400" err="1"/>
              <a:t>programme</a:t>
            </a:r>
            <a:r>
              <a:rPr lang="en-US" sz="1400"/>
              <a:t> costs, but to really gain control, leaders and managers need to know what to measure in order to make cost-conscious, data-driven decisions.</a:t>
            </a:r>
          </a:p>
          <a:p>
            <a:r>
              <a:rPr lang="en-US" sz="1400"/>
              <a:t>This webinar will provide you the strategies to </a:t>
            </a:r>
            <a:r>
              <a:rPr lang="en-US" sz="1400" err="1"/>
              <a:t>analyse</a:t>
            </a:r>
            <a:r>
              <a:rPr lang="en-US" sz="1400"/>
              <a:t> your spend allocation to determine smart, practical ways to gain greater control over contingent </a:t>
            </a:r>
            <a:r>
              <a:rPr lang="en-US" sz="1400" err="1"/>
              <a:t>labour</a:t>
            </a:r>
            <a:r>
              <a:rPr lang="en-US" sz="1400"/>
              <a:t> </a:t>
            </a:r>
            <a:r>
              <a:rPr lang="en-US" sz="1400" err="1"/>
              <a:t>programme</a:t>
            </a:r>
            <a:r>
              <a:rPr lang="en-US" sz="1400"/>
              <a:t> costs overall.</a:t>
            </a:r>
          </a:p>
          <a:p>
            <a:r>
              <a:rPr lang="en-US" sz="1400"/>
              <a:t> </a:t>
            </a:r>
          </a:p>
          <a:p>
            <a:endParaRPr lang="en-US"/>
          </a:p>
        </p:txBody>
      </p:sp>
      <p:sp>
        <p:nvSpPr>
          <p:cNvPr id="4" name="Slide Number Placeholder 3"/>
          <p:cNvSpPr>
            <a:spLocks noGrp="1"/>
          </p:cNvSpPr>
          <p:nvPr>
            <p:ph type="sldNum" sz="quarter" idx="5"/>
          </p:nvPr>
        </p:nvSpPr>
        <p:spPr/>
        <p:txBody>
          <a:bodyPr/>
          <a:lstStyle/>
          <a:p>
            <a:fld id="{2DE328BB-0091-FF4E-9732-FA2C6BCE3C2C}" type="slidenum">
              <a:rPr lang="en-US" smtClean="0"/>
              <a:t>1</a:t>
            </a:fld>
            <a:endParaRPr lang="en-US"/>
          </a:p>
        </p:txBody>
      </p:sp>
    </p:spTree>
    <p:extLst>
      <p:ext uri="{BB962C8B-B14F-4D97-AF65-F5344CB8AC3E}">
        <p14:creationId xmlns:p14="http://schemas.microsoft.com/office/powerpoint/2010/main" val="349933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d66684f3c_0_43: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d66684f3c_0_43: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Tree>
    <p:extLst>
      <p:ext uri="{BB962C8B-B14F-4D97-AF65-F5344CB8AC3E}">
        <p14:creationId xmlns:p14="http://schemas.microsoft.com/office/powerpoint/2010/main" val="1682205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4c56822484_2_285: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133857">
              <a:lnSpc>
                <a:spcPct val="115000"/>
              </a:lnSpc>
              <a:buClr>
                <a:schemeClr val="dk1"/>
              </a:buClr>
              <a:buSzPts val="1800"/>
            </a:pPr>
            <a:r>
              <a:rPr lang="en-GB" sz="1500" b="1">
                <a:solidFill>
                  <a:srgbClr val="050A1D"/>
                </a:solidFill>
                <a:latin typeface="Work Sans Light"/>
                <a:ea typeface="Work Sans Light"/>
                <a:cs typeface="Work Sans Light"/>
                <a:sym typeface="Work Sans Light"/>
              </a:rPr>
              <a:t>Perhaps the most problematic trend currently facing contingent labor programs is a lack of consistent rates across vendors. Setting rates by vendor isn’t just inefficient—it can easily result in your organization overpaying for labor.</a:t>
            </a:r>
            <a:endParaRPr sz="1500" b="1">
              <a:solidFill>
                <a:srgbClr val="050A1D"/>
              </a:solidFill>
              <a:latin typeface="Work Sans Light"/>
              <a:ea typeface="Work Sans Light"/>
              <a:cs typeface="Work Sans Light"/>
              <a:sym typeface="Work Sans Light"/>
            </a:endParaRPr>
          </a:p>
          <a:p>
            <a:pPr marL="133857">
              <a:lnSpc>
                <a:spcPct val="115000"/>
              </a:lnSpc>
              <a:buClr>
                <a:schemeClr val="dk1"/>
              </a:buClr>
              <a:buSzPts val="1800"/>
            </a:pPr>
            <a:endParaRPr sz="1500" b="1">
              <a:solidFill>
                <a:srgbClr val="050A1D"/>
              </a:solidFill>
              <a:latin typeface="Work Sans Light"/>
              <a:ea typeface="Work Sans Light"/>
              <a:cs typeface="Work Sans Light"/>
              <a:sym typeface="Work Sans Light"/>
            </a:endParaRPr>
          </a:p>
          <a:p>
            <a:pPr marL="535427"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Utilize your VMS data to analyze vendor rates across your program. Look for the differences in vendor rates that share the same job title and location and try standardizing each vendor to a standard mark-up or not to exceed rate. This is a simple first step toward driving down your overall program costs.</a:t>
            </a:r>
            <a:endParaRPr sz="1400" b="1">
              <a:solidFill>
                <a:srgbClr val="050A1D"/>
              </a:solidFill>
              <a:latin typeface="Work Sans Light"/>
              <a:ea typeface="Work Sans Light"/>
              <a:cs typeface="Work Sans Light"/>
              <a:sym typeface="Work Sans Light"/>
            </a:endParaRPr>
          </a:p>
          <a:p>
            <a:endParaRPr/>
          </a:p>
        </p:txBody>
      </p:sp>
      <p:sp>
        <p:nvSpPr>
          <p:cNvPr id="384" name="Google Shape;384;g4c56822484_2_285: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284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c56822484_2_291: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
        <p:nvSpPr>
          <p:cNvPr id="393" name="Google Shape;393;g4c56822484_2_291: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31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c56822484_0_18: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Compliance with overtime pay policies—paying workers time and a half—can become costly as it multiplies. Tracking vendor overtime in your VMS or third party time-keeping system will enable you to identify trends in overtime usage.</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Use the VMS data to look for trends in overtime use across departments, managers, projects and time periods. This data will allow your business unit to make educated decisions about future work allocations.</a:t>
            </a:r>
            <a:endParaRPr sz="1500" b="1">
              <a:solidFill>
                <a:srgbClr val="050A1D"/>
              </a:solidFill>
              <a:latin typeface="Work Sans Light"/>
              <a:ea typeface="Work Sans Light"/>
              <a:cs typeface="Work Sans Light"/>
              <a:sym typeface="Work Sans Light"/>
            </a:endParaRPr>
          </a:p>
          <a:p>
            <a:endParaRPr/>
          </a:p>
        </p:txBody>
      </p:sp>
      <p:sp>
        <p:nvSpPr>
          <p:cNvPr id="405" name="Google Shape;405;g4c56822484_0_18: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64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c56822484_2_291: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
        <p:nvSpPr>
          <p:cNvPr id="393" name="Google Shape;393;g4c56822484_2_291: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16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4c56822484_2_303: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Your bill rates are perhaps the most direct and impactful measure of contingent program costs. To better understand bill rates across your program, start by measuring two key areas—rate consistency across your organization and the market standard.</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Excessive fluctuation between bill rates by manager—especially those in the same department—may indicate uncontrolled spend and a need to adjust the rate’s maximum range.</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To help minimize cost disparities, compare your rates to the market standard in your location. Benchmarked rate data along with normalized rates across managers will help establish parameters around your bill rates.</a:t>
            </a:r>
            <a:endParaRPr sz="1500" b="1">
              <a:solidFill>
                <a:srgbClr val="050A1D"/>
              </a:solidFill>
              <a:latin typeface="Work Sans Light"/>
              <a:ea typeface="Work Sans Light"/>
              <a:cs typeface="Work Sans Light"/>
              <a:sym typeface="Work Sans Light"/>
            </a:endParaRPr>
          </a:p>
          <a:p>
            <a:endParaRPr/>
          </a:p>
        </p:txBody>
      </p:sp>
      <p:sp>
        <p:nvSpPr>
          <p:cNvPr id="414" name="Google Shape;414;g4c56822484_2_303: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2929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c56822484_2_309: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
        <p:nvSpPr>
          <p:cNvPr id="423" name="Google Shape;423;g4c56822484_2_309: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86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4c56822484_2_315: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Visibility of your organization’s contingent labor spend through VMS data is a tangible way to measure and control spend. The available data gives you total visibility to your budget vs actuals, tracking budget spend as well as up-to-date consumption. The VMS allows you to analyze this data in multiple views, such as:</a:t>
            </a:r>
            <a:endParaRPr sz="15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Department</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Location</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Financial Strings</a:t>
            </a:r>
            <a:br>
              <a:rPr lang="en-GB" sz="1400" b="1">
                <a:solidFill>
                  <a:srgbClr val="050A1D"/>
                </a:solidFill>
                <a:latin typeface="Work Sans Light"/>
                <a:ea typeface="Work Sans Light"/>
                <a:cs typeface="Work Sans Light"/>
                <a:sym typeface="Work Sans Light"/>
              </a:rPr>
            </a:br>
            <a:endParaRPr sz="14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This level of transparency gives you deeper knowledge of and control over how your program spend is allocated.</a:t>
            </a:r>
            <a:br>
              <a:rPr lang="en-GB" sz="1500" b="1">
                <a:solidFill>
                  <a:srgbClr val="050A1D"/>
                </a:solidFill>
                <a:latin typeface="Work Sans Light"/>
                <a:ea typeface="Work Sans Light"/>
                <a:cs typeface="Work Sans Light"/>
                <a:sym typeface="Work Sans Light"/>
              </a:rPr>
            </a:br>
            <a:endParaRPr/>
          </a:p>
        </p:txBody>
      </p:sp>
      <p:sp>
        <p:nvSpPr>
          <p:cNvPr id="434" name="Google Shape;434;g4c56822484_2_315: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8759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c56822484_2_309: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
        <p:nvSpPr>
          <p:cNvPr id="423" name="Google Shape;423;g4c56822484_2_309: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99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4c56822484_2_321: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VMS data becomes invaluable in tracking and reviewing the allocation of program spend across your vendor population.</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This will allow you to be prepared for conversations with your vendors when negotiating possible discounts.</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Some of the common staffing agency discounts apply to the following:</a:t>
            </a:r>
            <a:endParaRPr sz="15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Tenure</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Volume</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Overtime</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FUTA/SUTA max</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Labor Categories</a:t>
            </a:r>
            <a:endParaRPr sz="1500" b="1">
              <a:solidFill>
                <a:srgbClr val="050A1D"/>
              </a:solidFill>
              <a:latin typeface="Work Sans Light"/>
              <a:ea typeface="Work Sans Light"/>
              <a:cs typeface="Work Sans Light"/>
              <a:sym typeface="Work Sans Light"/>
            </a:endParaRPr>
          </a:p>
          <a:p>
            <a:endParaRPr/>
          </a:p>
        </p:txBody>
      </p:sp>
      <p:sp>
        <p:nvSpPr>
          <p:cNvPr id="443" name="Google Shape;443;g4c56822484_2_321: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727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SIA is the global advisor for staffing and workforce solutions. We offer a range of events, research and editorial products for staffing firms and buyers focused specifically on staffing and solutions. Our members enjoy access to our objective research and analysts, event discounts, editorial publications and advisory services. SIA’s mission is to inform, connect and elevate the staffing and workforce solutions ecosystem.  Upcoming events include:</a:t>
            </a:r>
          </a:p>
          <a:p>
            <a:pPr defTabSz="1070854">
              <a:defRPr/>
            </a:pPr>
            <a:endParaRPr lang="en-US" sz="1400" b="1"/>
          </a:p>
          <a:p>
            <a:pPr defTabSz="1070854">
              <a:defRPr/>
            </a:pPr>
            <a:r>
              <a:rPr lang="en-US" sz="1400" b="1"/>
              <a:t>CCWP &amp; SOW CERTIFICATION </a:t>
            </a:r>
            <a:r>
              <a:rPr lang="en-US" sz="1400"/>
              <a:t>|</a:t>
            </a:r>
            <a:r>
              <a:rPr lang="en-US" sz="1400">
                <a:hlinkClick r:id="rId3"/>
              </a:rPr>
              <a:t>www.staffingindustry.com/certification</a:t>
            </a:r>
            <a:endParaRPr lang="en-US" sz="1400"/>
          </a:p>
          <a:p>
            <a:r>
              <a:rPr lang="en-US" sz="1400" b="1"/>
              <a:t>Healthcare Staffing Summit</a:t>
            </a:r>
            <a:r>
              <a:rPr lang="en-US" sz="1400"/>
              <a:t> November 6-8, 2019 | Red Rock Resort, Las Vegas, NV  </a:t>
            </a:r>
            <a:r>
              <a:rPr lang="en-US" sz="1400">
                <a:hlinkClick r:id="rId4"/>
              </a:rPr>
              <a:t>www.healthcarestaffingsummit.com</a:t>
            </a:r>
            <a:endParaRPr lang="en-US" sz="1400"/>
          </a:p>
          <a:p>
            <a:r>
              <a:rPr lang="en-US" sz="1400" b="1"/>
              <a:t>Executive Forum Europe</a:t>
            </a:r>
            <a:r>
              <a:rPr lang="en-US" sz="1400"/>
              <a:t> November 19-20, 2019 | Leonardo Royal Hotel London St. </a:t>
            </a:r>
            <a:r>
              <a:rPr lang="en-US" sz="1400" err="1"/>
              <a:t>Pauls</a:t>
            </a:r>
            <a:r>
              <a:rPr lang="en-US" sz="1400"/>
              <a:t>, London </a:t>
            </a:r>
            <a:r>
              <a:rPr lang="en-US" sz="1400">
                <a:hlinkClick r:id="rId5"/>
              </a:rPr>
              <a:t>www.siexecutiveforum.eu</a:t>
            </a:r>
            <a:endParaRPr lang="en-US" sz="1400"/>
          </a:p>
          <a:p>
            <a:r>
              <a:rPr lang="en-US" sz="1400" b="1"/>
              <a:t>Executive Forum North America </a:t>
            </a:r>
            <a:r>
              <a:rPr lang="en-US" sz="1400"/>
              <a:t>March 9-12, 2020 | The Fontainebleau Hotel, Miami Beach, FL  </a:t>
            </a:r>
            <a:r>
              <a:rPr lang="en-US" sz="1400">
                <a:hlinkClick r:id="rId6"/>
              </a:rPr>
              <a:t>www.siexecutiveforum.com</a:t>
            </a:r>
            <a:endParaRPr lang="en-US" sz="1400"/>
          </a:p>
          <a:p>
            <a:r>
              <a:rPr lang="en-US" sz="1400" b="1"/>
              <a:t>CWS Summit Europe </a:t>
            </a:r>
            <a:r>
              <a:rPr lang="en-US" sz="1400"/>
              <a:t>April 21-22, 2020 | Royal Lancaster Hotel, London </a:t>
            </a:r>
            <a:r>
              <a:rPr lang="en-US" sz="1400">
                <a:hlinkClick r:id="rId7"/>
              </a:rPr>
              <a:t>www.cwssummitwe.eu</a:t>
            </a:r>
            <a:endParaRPr lang="en-US" sz="1400"/>
          </a:p>
          <a:p>
            <a:r>
              <a:rPr lang="en-US" sz="1400"/>
              <a:t> </a:t>
            </a:r>
          </a:p>
          <a:p>
            <a:r>
              <a:rPr lang="en-US" sz="1400"/>
              <a:t> </a:t>
            </a:r>
          </a:p>
          <a:p>
            <a:r>
              <a:rPr lang="en-US" sz="1400"/>
              <a:t> </a:t>
            </a:r>
          </a:p>
          <a:p>
            <a:r>
              <a:rPr lang="en-US" sz="1400"/>
              <a:t> </a:t>
            </a:r>
          </a:p>
          <a:p>
            <a:endParaRPr lang="en-US"/>
          </a:p>
        </p:txBody>
      </p:sp>
      <p:sp>
        <p:nvSpPr>
          <p:cNvPr id="4" name="Slide Number Placeholder 3"/>
          <p:cNvSpPr>
            <a:spLocks noGrp="1"/>
          </p:cNvSpPr>
          <p:nvPr>
            <p:ph type="sldNum" sz="quarter" idx="5"/>
          </p:nvPr>
        </p:nvSpPr>
        <p:spPr/>
        <p:txBody>
          <a:bodyPr/>
          <a:lstStyle/>
          <a:p>
            <a:fld id="{2DE328BB-0091-FF4E-9732-FA2C6BCE3C2C}" type="slidenum">
              <a:rPr lang="en-US" smtClean="0"/>
              <a:t>2</a:t>
            </a:fld>
            <a:endParaRPr lang="en-US"/>
          </a:p>
        </p:txBody>
      </p:sp>
    </p:spTree>
    <p:extLst>
      <p:ext uri="{BB962C8B-B14F-4D97-AF65-F5344CB8AC3E}">
        <p14:creationId xmlns:p14="http://schemas.microsoft.com/office/powerpoint/2010/main" val="411660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c56822484_2_327: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As the labor market gets tighter, quality talent is becoming more difficult to source. So when you finally find the right candidate, you may be inclined to convert them quickly from temporary to full time. But this, as you know, incurs additional fees, which can get costly.</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Here again, data can help. By tracking conversions and fees, you can determine the most cost-effective time to convert a contractor.</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Track dates and associated costs of converting contingent workers. Use logic in your reporting engine to calculate the waiting period for securing the lowest fee.</a:t>
            </a:r>
            <a:endParaRPr sz="1500" b="1">
              <a:solidFill>
                <a:srgbClr val="050A1D"/>
              </a:solidFill>
              <a:latin typeface="Work Sans Light"/>
              <a:ea typeface="Work Sans Light"/>
              <a:cs typeface="Work Sans Light"/>
              <a:sym typeface="Work Sans Light"/>
            </a:endParaRPr>
          </a:p>
          <a:p>
            <a:endParaRPr/>
          </a:p>
        </p:txBody>
      </p:sp>
      <p:sp>
        <p:nvSpPr>
          <p:cNvPr id="452" name="Google Shape;452;g4c56822484_2_327: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3379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4c56822484_2_333: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
        <p:nvSpPr>
          <p:cNvPr id="461" name="Google Shape;461;g4c56822484_2_333: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4692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4c56822484_2_339: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Worker turnover can be one of the highest expenses in your program. Not only do you lose hard dollars in ongoing recruiting efforts, you lose valuable time and incur indirect costs to source, train, and onboard a new candidate to take over an incomplete project.</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To reduce talent flight risk, look for trends in unsuccessful engagements across your vendors and managers, and adjust accordingly.</a:t>
            </a:r>
            <a:endParaRPr sz="1500" b="1">
              <a:solidFill>
                <a:srgbClr val="050A1D"/>
              </a:solidFill>
              <a:latin typeface="Work Sans Light"/>
              <a:ea typeface="Work Sans Light"/>
              <a:cs typeface="Work Sans Light"/>
              <a:sym typeface="Work Sans Light"/>
            </a:endParaRPr>
          </a:p>
          <a:p>
            <a:endParaRPr/>
          </a:p>
        </p:txBody>
      </p:sp>
      <p:sp>
        <p:nvSpPr>
          <p:cNvPr id="474" name="Google Shape;474;g4c56822484_2_339: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857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4c56822484_2_333: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
        <p:nvSpPr>
          <p:cNvPr id="461" name="Google Shape;461;g4c56822484_2_333: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180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4c56822484_2_345: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VMS data is invaluable when it comes to forecasting your “non-employee” based spend, allowing you to focus on current and future budgets.</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Using current contractor usage and trends from previous months and years, you can see</a:t>
            </a:r>
            <a:endParaRPr sz="1500" b="1">
              <a:solidFill>
                <a:srgbClr val="050A1D"/>
              </a:solidFill>
              <a:latin typeface="Work Sans Light"/>
              <a:ea typeface="Work Sans Light"/>
              <a:cs typeface="Work Sans Light"/>
              <a:sym typeface="Work Sans Light"/>
            </a:endParaRPr>
          </a:p>
          <a:p>
            <a:pPr marL="1070854" lvl="1" indent="-342078">
              <a:lnSpc>
                <a:spcPct val="115000"/>
              </a:lnSpc>
              <a:buClr>
                <a:schemeClr val="dk2"/>
              </a:buClr>
              <a:buSzPts val="1000"/>
              <a:buFont typeface="Work Sans Light"/>
              <a:buChar char="○"/>
            </a:pPr>
            <a:r>
              <a:rPr lang="en-GB" b="1">
                <a:solidFill>
                  <a:srgbClr val="050A1D"/>
                </a:solidFill>
                <a:latin typeface="Work Sans Light"/>
                <a:ea typeface="Work Sans Light"/>
                <a:cs typeface="Work Sans Light"/>
                <a:sym typeface="Work Sans Light"/>
              </a:rPr>
              <a:t>Current Spend and how it relates to budget allocation</a:t>
            </a:r>
            <a:endParaRPr b="1">
              <a:solidFill>
                <a:srgbClr val="050A1D"/>
              </a:solidFill>
              <a:latin typeface="Work Sans Light"/>
              <a:ea typeface="Work Sans Light"/>
              <a:cs typeface="Work Sans Light"/>
              <a:sym typeface="Work Sans Light"/>
            </a:endParaRPr>
          </a:p>
          <a:p>
            <a:pPr marL="1070854" lvl="1" indent="-342078">
              <a:lnSpc>
                <a:spcPct val="115000"/>
              </a:lnSpc>
              <a:buClr>
                <a:schemeClr val="dk2"/>
              </a:buClr>
              <a:buSzPts val="1000"/>
              <a:buFont typeface="Work Sans Light"/>
              <a:buChar char="○"/>
            </a:pPr>
            <a:r>
              <a:rPr lang="en-GB" b="1">
                <a:solidFill>
                  <a:srgbClr val="050A1D"/>
                </a:solidFill>
                <a:latin typeface="Work Sans Light"/>
                <a:ea typeface="Work Sans Light"/>
                <a:cs typeface="Work Sans Light"/>
                <a:sym typeface="Work Sans Light"/>
              </a:rPr>
              <a:t>Spend burn reports, allowing to reallocate talent where needed</a:t>
            </a:r>
            <a:endParaRPr b="1">
              <a:solidFill>
                <a:srgbClr val="050A1D"/>
              </a:solidFill>
              <a:latin typeface="Work Sans Light"/>
              <a:ea typeface="Work Sans Light"/>
              <a:cs typeface="Work Sans Light"/>
              <a:sym typeface="Work Sans Light"/>
            </a:endParaRPr>
          </a:p>
          <a:p>
            <a:pPr marL="1070854" lvl="1" indent="-342078">
              <a:lnSpc>
                <a:spcPct val="115000"/>
              </a:lnSpc>
              <a:buClr>
                <a:schemeClr val="dk2"/>
              </a:buClr>
              <a:buSzPts val="1000"/>
              <a:buFont typeface="Work Sans Light"/>
              <a:buChar char="○"/>
            </a:pPr>
            <a:r>
              <a:rPr lang="en-GB" b="1">
                <a:solidFill>
                  <a:srgbClr val="050A1D"/>
                </a:solidFill>
                <a:latin typeface="Work Sans Light"/>
                <a:ea typeface="Work Sans Light"/>
                <a:cs typeface="Work Sans Light"/>
                <a:sym typeface="Work Sans Light"/>
              </a:rPr>
              <a:t>Remaining budget available</a:t>
            </a:r>
            <a:br>
              <a:rPr lang="en-GB" b="1">
                <a:solidFill>
                  <a:srgbClr val="050A1D"/>
                </a:solidFill>
                <a:latin typeface="Work Sans Light"/>
                <a:ea typeface="Work Sans Light"/>
                <a:cs typeface="Work Sans Light"/>
                <a:sym typeface="Work Sans Light"/>
              </a:rPr>
            </a:br>
            <a:endParaRPr b="1">
              <a:solidFill>
                <a:srgbClr val="050A1D"/>
              </a:solidFill>
              <a:latin typeface="Work Sans Light"/>
              <a:ea typeface="Work Sans Light"/>
              <a:cs typeface="Work Sans Light"/>
              <a:sym typeface="Work Sans Light"/>
            </a:endParaRPr>
          </a:p>
          <a:p>
            <a:pPr marL="133857">
              <a:lnSpc>
                <a:spcPct val="115000"/>
              </a:lnSpc>
              <a:buClr>
                <a:schemeClr val="dk1"/>
              </a:buClr>
              <a:buSzPts val="1800"/>
            </a:pPr>
            <a:r>
              <a:rPr lang="en-GB" sz="1500" b="1">
                <a:solidFill>
                  <a:srgbClr val="050A1D"/>
                </a:solidFill>
                <a:latin typeface="Work Sans Light"/>
                <a:ea typeface="Work Sans Light"/>
                <a:cs typeface="Work Sans Light"/>
                <a:sym typeface="Work Sans Light"/>
              </a:rPr>
              <a:t>With visibility into the real costs of your contingent labor program, you can forecast spend for the next month, quarter, or year.</a:t>
            </a:r>
            <a:endParaRPr sz="1500" b="1">
              <a:solidFill>
                <a:srgbClr val="050A1D"/>
              </a:solidFill>
              <a:latin typeface="Work Sans Light"/>
              <a:ea typeface="Work Sans Light"/>
              <a:cs typeface="Work Sans Light"/>
              <a:sym typeface="Work Sans Light"/>
            </a:endParaRPr>
          </a:p>
          <a:p>
            <a:endParaRPr/>
          </a:p>
        </p:txBody>
      </p:sp>
      <p:sp>
        <p:nvSpPr>
          <p:cNvPr id="484" name="Google Shape;484;g4c56822484_2_345: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458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c56822484_2_351: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Financial control is necessary in any business process, contingent workforce should not be an exception. As a reminder there are tips on each slide - you can use these for continued sucess.</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Strong partnerships between procurement, HR, program managers and other stakeholders is key to implement cost-saving strategies.</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By using these tactical metrics to measure your program expenditures, you will gain insight into essential data to implement standards and budget controls for a more cost-effective contingent labor program.</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When these strategies are in place you can move your Contingent Workforce Program from tactical to strategic.</a:t>
            </a:r>
            <a:endParaRPr sz="1500" b="1">
              <a:solidFill>
                <a:srgbClr val="050A1D"/>
              </a:solidFill>
              <a:latin typeface="Work Sans Light"/>
              <a:ea typeface="Work Sans Light"/>
              <a:cs typeface="Work Sans Light"/>
              <a:sym typeface="Work Sans Light"/>
            </a:endParaRPr>
          </a:p>
          <a:p>
            <a:endParaRPr/>
          </a:p>
        </p:txBody>
      </p:sp>
      <p:sp>
        <p:nvSpPr>
          <p:cNvPr id="494" name="Google Shape;494;g4c56822484_2_351: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46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4c7dc2a03c_0_0: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4c7dc2a03c_0_0: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Tree>
    <p:extLst>
      <p:ext uri="{BB962C8B-B14F-4D97-AF65-F5344CB8AC3E}">
        <p14:creationId xmlns:p14="http://schemas.microsoft.com/office/powerpoint/2010/main" val="1200999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320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35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Cindy </a:t>
            </a:r>
            <a:r>
              <a:rPr lang="en-US" sz="1400" err="1"/>
              <a:t>Chunn</a:t>
            </a:r>
            <a:r>
              <a:rPr lang="en-US" sz="1400"/>
              <a:t>, Sr. Program Manager, </a:t>
            </a:r>
            <a:r>
              <a:rPr lang="en-US" sz="1400" err="1"/>
              <a:t>VectorVMS,</a:t>
            </a:r>
            <a:r>
              <a:rPr lang="en-US" sz="1400" u="sng" err="1">
                <a:hlinkClick r:id="rId3"/>
              </a:rPr>
              <a:t>cindy.chunn@vectorvms.com</a:t>
            </a:r>
            <a:r>
              <a:rPr lang="en-US" sz="1400"/>
              <a:t> </a:t>
            </a:r>
            <a:r>
              <a:rPr lang="en-US" sz="1400" b="1"/>
              <a:t>Cindy’s bio: </a:t>
            </a:r>
            <a:r>
              <a:rPr lang="en-US" sz="1400"/>
              <a:t> </a:t>
            </a:r>
          </a:p>
          <a:p>
            <a:r>
              <a:rPr lang="en-US" sz="1400"/>
              <a:t>Cindy </a:t>
            </a:r>
            <a:r>
              <a:rPr lang="en-US" sz="1400" err="1"/>
              <a:t>Chunn</a:t>
            </a:r>
            <a:r>
              <a:rPr lang="en-US" sz="1400"/>
              <a:t> brings over 20 years’ experience to the </a:t>
            </a:r>
            <a:r>
              <a:rPr lang="en-US" sz="1400" err="1"/>
              <a:t>VectorVMS</a:t>
            </a:r>
            <a:r>
              <a:rPr lang="en-US" sz="1400"/>
              <a:t> Strategic Services team. Cindy serves as a strategic partner to our clients, providing </a:t>
            </a:r>
            <a:r>
              <a:rPr lang="en-US" sz="1400" u="sng">
                <a:hlinkClick r:id="rId4"/>
              </a:rPr>
              <a:t>implementation support for our VMS technology</a:t>
            </a:r>
            <a:r>
              <a:rPr lang="en-US" sz="1400"/>
              <a:t> and consultation services for </a:t>
            </a:r>
            <a:r>
              <a:rPr lang="en-US" sz="1400" u="sng">
                <a:hlinkClick r:id="rId5"/>
              </a:rPr>
              <a:t>contingent workforce program management</a:t>
            </a:r>
            <a:r>
              <a:rPr lang="en-US" sz="1400"/>
              <a:t>.</a:t>
            </a:r>
          </a:p>
          <a:p>
            <a:r>
              <a:rPr lang="en-US" sz="1400"/>
              <a:t>In her five years with </a:t>
            </a:r>
            <a:r>
              <a:rPr lang="en-US" sz="1400" err="1"/>
              <a:t>VectorVMS</a:t>
            </a:r>
            <a:r>
              <a:rPr lang="en-US" sz="1400"/>
              <a:t>, Cindy has successfully led strategic business objectives, process improvements, and operational excellence for large and mid-market clients.</a:t>
            </a:r>
          </a:p>
          <a:p>
            <a:r>
              <a:rPr lang="en-US" sz="1400"/>
              <a:t>Prior to </a:t>
            </a:r>
            <a:r>
              <a:rPr lang="en-US" sz="1400" err="1"/>
              <a:t>VectorVMS</a:t>
            </a:r>
            <a:r>
              <a:rPr lang="en-US" sz="1400"/>
              <a:t>, Cindy spent six years with Manpower as a regional director, overseeing multiple branches and large contingent workforce programs. She also served as a government solutions executive, blending public and private talent solutions for clients in the public sector.</a:t>
            </a:r>
          </a:p>
          <a:p>
            <a:r>
              <a:rPr lang="en-US" sz="1400"/>
              <a:t> </a:t>
            </a:r>
          </a:p>
          <a:p>
            <a:r>
              <a:rPr lang="en-US" sz="1400"/>
              <a:t> </a:t>
            </a:r>
          </a:p>
          <a:p>
            <a:endParaRPr lang="en-GB"/>
          </a:p>
        </p:txBody>
      </p:sp>
      <p:sp>
        <p:nvSpPr>
          <p:cNvPr id="4" name="Slide Number Placeholder 3"/>
          <p:cNvSpPr>
            <a:spLocks noGrp="1"/>
          </p:cNvSpPr>
          <p:nvPr>
            <p:ph type="sldNum" sz="quarter" idx="5"/>
          </p:nvPr>
        </p:nvSpPr>
        <p:spPr/>
        <p:txBody>
          <a:bodyPr/>
          <a:lstStyle/>
          <a:p>
            <a:fld id="{2DE328BB-0091-FF4E-9732-FA2C6BCE3C2C}" type="slidenum">
              <a:rPr lang="en-US" smtClean="0"/>
              <a:t>5</a:t>
            </a:fld>
            <a:endParaRPr lang="en-US"/>
          </a:p>
        </p:txBody>
      </p:sp>
    </p:spTree>
    <p:extLst>
      <p:ext uri="{BB962C8B-B14F-4D97-AF65-F5344CB8AC3E}">
        <p14:creationId xmlns:p14="http://schemas.microsoft.com/office/powerpoint/2010/main" val="353106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d66684f3c_0_8: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d66684f3c_0_8: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Tree>
    <p:extLst>
      <p:ext uri="{BB962C8B-B14F-4D97-AF65-F5344CB8AC3E}">
        <p14:creationId xmlns:p14="http://schemas.microsoft.com/office/powerpoint/2010/main" val="387515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d66684f3c_0_19: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d66684f3c_0_19: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Tree>
    <p:extLst>
      <p:ext uri="{BB962C8B-B14F-4D97-AF65-F5344CB8AC3E}">
        <p14:creationId xmlns:p14="http://schemas.microsoft.com/office/powerpoint/2010/main" val="397708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4d66684f3c_0_51: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4d66684f3c_0_51: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Tree>
    <p:extLst>
      <p:ext uri="{BB962C8B-B14F-4D97-AF65-F5344CB8AC3E}">
        <p14:creationId xmlns:p14="http://schemas.microsoft.com/office/powerpoint/2010/main" val="216045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c56822484_2_266: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Within a Contingent Labor Program, there are many advantages none more important than cost savings and cost avoidance.  While we are seeing an increase in Human Resources playing a part in Contingent Labor programs, they are partnered with Procurement and both are tasked with cost containment.</a:t>
            </a:r>
            <a:br>
              <a:rPr lang="en-GB" sz="1500" b="1">
                <a:solidFill>
                  <a:srgbClr val="050A1D"/>
                </a:solidFill>
                <a:latin typeface="Work Sans Light"/>
                <a:ea typeface="Work Sans Light"/>
                <a:cs typeface="Work Sans Light"/>
                <a:sym typeface="Work Sans Light"/>
              </a:rPr>
            </a:br>
            <a:endParaRPr sz="1500" b="1">
              <a:solidFill>
                <a:srgbClr val="050A1D"/>
              </a:solidFill>
              <a:latin typeface="Work Sans Light"/>
              <a:ea typeface="Work Sans Light"/>
              <a:cs typeface="Work Sans Light"/>
              <a:sym typeface="Work Sans Light"/>
            </a:endParaRPr>
          </a:p>
          <a:p>
            <a:pPr marL="535427" indent="-364388">
              <a:lnSpc>
                <a:spcPct val="115000"/>
              </a:lnSpc>
              <a:buClr>
                <a:schemeClr val="dk2"/>
              </a:buClr>
              <a:buSzPts val="1300"/>
              <a:buFont typeface="Work Sans Light"/>
              <a:buChar char="●"/>
            </a:pPr>
            <a:r>
              <a:rPr lang="en-GB" sz="1500" b="1">
                <a:solidFill>
                  <a:srgbClr val="050A1D"/>
                </a:solidFill>
                <a:latin typeface="Work Sans Light"/>
                <a:ea typeface="Work Sans Light"/>
                <a:cs typeface="Work Sans Light"/>
                <a:sym typeface="Work Sans Light"/>
              </a:rPr>
              <a:t>Regardless of program ownership, many aspects of managing “non-employee labor” can impact program spend, leaving program managers to face common finance-related challenges such as:</a:t>
            </a:r>
            <a:endParaRPr sz="1500" b="1">
              <a:solidFill>
                <a:srgbClr val="050A1D"/>
              </a:solidFill>
              <a:latin typeface="Work Sans Light"/>
              <a:ea typeface="Work Sans Light"/>
              <a:cs typeface="Work Sans Light"/>
              <a:sym typeface="Work Sans Light"/>
            </a:endParaRPr>
          </a:p>
          <a:p>
            <a:pPr marL="535427">
              <a:lnSpc>
                <a:spcPct val="115000"/>
              </a:lnSpc>
              <a:buClr>
                <a:schemeClr val="dk1"/>
              </a:buClr>
              <a:buSzPts val="1100"/>
            </a:pPr>
            <a:endParaRPr sz="15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Controlling Maverick Spend		</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Budget forecasting inability</a:t>
            </a:r>
            <a:endParaRPr sz="1400" b="1">
              <a:solidFill>
                <a:srgbClr val="050A1D"/>
              </a:solidFill>
              <a:latin typeface="Work Sans Light"/>
              <a:ea typeface="Work Sans Light"/>
              <a:cs typeface="Work Sans Light"/>
              <a:sym typeface="Work Sans Light"/>
            </a:endParaRPr>
          </a:p>
          <a:p>
            <a:pPr marL="1070854" lvl="1" indent="-356951">
              <a:lnSpc>
                <a:spcPct val="115000"/>
              </a:lnSpc>
              <a:buClr>
                <a:schemeClr val="dk2"/>
              </a:buClr>
              <a:buSzPts val="1200"/>
              <a:buFont typeface="Work Sans Light"/>
              <a:buChar char="○"/>
            </a:pPr>
            <a:r>
              <a:rPr lang="en-GB" sz="1400" b="1">
                <a:solidFill>
                  <a:srgbClr val="050A1D"/>
                </a:solidFill>
                <a:latin typeface="Work Sans Light"/>
                <a:ea typeface="Work Sans Light"/>
                <a:cs typeface="Work Sans Light"/>
                <a:sym typeface="Work Sans Light"/>
              </a:rPr>
              <a:t>Insufficient budget visibility</a:t>
            </a:r>
            <a:endParaRPr sz="1400" b="1">
              <a:solidFill>
                <a:srgbClr val="050A1D"/>
              </a:solidFill>
              <a:latin typeface="Work Sans Light"/>
              <a:ea typeface="Work Sans Light"/>
              <a:cs typeface="Work Sans Light"/>
              <a:sym typeface="Work Sans Light"/>
            </a:endParaRPr>
          </a:p>
          <a:p>
            <a:endParaRPr/>
          </a:p>
        </p:txBody>
      </p:sp>
      <p:sp>
        <p:nvSpPr>
          <p:cNvPr id="334" name="Google Shape;334;g4c56822484_2_266: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03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d66684f3c_0_43: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d66684f3c_0_43: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endParaRPr/>
          </a:p>
        </p:txBody>
      </p:sp>
    </p:spTree>
    <p:extLst>
      <p:ext uri="{BB962C8B-B14F-4D97-AF65-F5344CB8AC3E}">
        <p14:creationId xmlns:p14="http://schemas.microsoft.com/office/powerpoint/2010/main" val="384350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c56822484_2_278:notes"/>
          <p:cNvSpPr txBox="1">
            <a:spLocks noGrp="1"/>
          </p:cNvSpPr>
          <p:nvPr>
            <p:ph type="body" idx="1"/>
          </p:nvPr>
        </p:nvSpPr>
        <p:spPr>
          <a:xfrm>
            <a:off x="514351" y="8338256"/>
            <a:ext cx="4114800" cy="7899400"/>
          </a:xfrm>
          <a:prstGeom prst="rect">
            <a:avLst/>
          </a:prstGeom>
        </p:spPr>
        <p:txBody>
          <a:bodyPr spcFirstLastPara="1" wrap="square" lIns="107068" tIns="107068" rIns="107068" bIns="107068" anchor="t" anchorCtr="0">
            <a:noAutofit/>
          </a:bodyPr>
          <a:lstStyle/>
          <a:p>
            <a:pPr marL="535427" indent="-364388">
              <a:lnSpc>
                <a:spcPct val="115000"/>
              </a:lnSpc>
              <a:buSzPts val="1300"/>
              <a:buChar char="●"/>
            </a:pPr>
            <a:r>
              <a:rPr lang="en-GB" sz="1500"/>
              <a:t>A vendor management system (VMS) can help measure program costs, but to really gain control, leaders and managers need to know what to measure in order to make cost-conscious, data-driven decisions.</a:t>
            </a:r>
            <a:br>
              <a:rPr lang="en-GB" sz="1500"/>
            </a:br>
            <a:endParaRPr sz="1500"/>
          </a:p>
          <a:p>
            <a:pPr marL="535427" indent="-364388">
              <a:lnSpc>
                <a:spcPct val="115000"/>
              </a:lnSpc>
              <a:buSzPts val="1300"/>
              <a:buChar char="●"/>
            </a:pPr>
            <a:r>
              <a:rPr lang="en-GB" sz="1500"/>
              <a:t>There are many ways to look at controlling contingent labor cost. Today, we will examine 8 metrics that will assist in analyzing your spend allocation to determine smart, practical ways to gain greater control over contingent labor program costs.</a:t>
            </a:r>
            <a:endParaRPr sz="1500"/>
          </a:p>
          <a:p>
            <a:pPr marL="1070854" lvl="1" indent="-267713">
              <a:lnSpc>
                <a:spcPct val="115000"/>
              </a:lnSpc>
              <a:buClr>
                <a:srgbClr val="000000"/>
              </a:buClr>
              <a:buSzPts val="1400"/>
            </a:pPr>
            <a:endParaRPr sz="1600"/>
          </a:p>
          <a:p>
            <a:endParaRPr/>
          </a:p>
        </p:txBody>
      </p:sp>
      <p:sp>
        <p:nvSpPr>
          <p:cNvPr id="352" name="Google Shape;352;g4c56822484_2_278:notes"/>
          <p:cNvSpPr>
            <a:spLocks noGrp="1" noRot="1" noChangeAspect="1"/>
          </p:cNvSpPr>
          <p:nvPr>
            <p:ph type="sldImg" idx="2"/>
          </p:nvPr>
        </p:nvSpPr>
        <p:spPr>
          <a:xfrm>
            <a:off x="-3279775" y="1316038"/>
            <a:ext cx="11703050" cy="65833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45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18.jpg"/><Relationship Id="rId5" Type="http://schemas.openxmlformats.org/officeDocument/2006/relationships/image" Target="../media/image7.jpg"/><Relationship Id="rId4" Type="http://schemas.openxmlformats.org/officeDocument/2006/relationships/image" Target="../media/image6.tif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Master" Target="../slideMasters/slideMaster4.xml"/><Relationship Id="rId6" Type="http://schemas.openxmlformats.org/officeDocument/2006/relationships/image" Target="../media/image18.jpg"/><Relationship Id="rId5" Type="http://schemas.openxmlformats.org/officeDocument/2006/relationships/image" Target="../media/image7.jpg"/><Relationship Id="rId4" Type="http://schemas.openxmlformats.org/officeDocument/2006/relationships/image" Target="../media/image6.tif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6.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a:solidFill>
                  <a:schemeClr val="tx1"/>
                </a:solidFill>
              </a:rPr>
              <a:t>www.cwstrategies.staffingindustry.com</a:t>
            </a:r>
          </a:p>
        </p:txBody>
      </p:sp>
    </p:spTree>
    <p:extLst>
      <p:ext uri="{BB962C8B-B14F-4D97-AF65-F5344CB8AC3E}">
        <p14:creationId xmlns:p14="http://schemas.microsoft.com/office/powerpoint/2010/main" val="85367557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323424827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46076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106091187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97558185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18137792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82438515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48037893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389149"/>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00" b="1">
                <a:latin typeface="+mn-lt"/>
              </a:rPr>
              <a:t>Staffing Industry Analysts</a:t>
            </a:r>
            <a:r>
              <a:rPr lang="en-US" sz="2400" b="1" baseline="0">
                <a:latin typeface="+mn-lt"/>
              </a:rPr>
              <a:t> </a:t>
            </a:r>
            <a:r>
              <a:rPr lang="en-US" sz="2400" b="1">
                <a:latin typeface="+mn-lt"/>
              </a:rPr>
              <a:t>Product Overview</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189709"/>
            <a:ext cx="8412480" cy="3444240"/>
          </a:xfrm>
          <a:prstGeom prst="rect">
            <a:avLst/>
          </a:prstGeom>
        </p:spPr>
      </p:pic>
    </p:spTree>
    <p:extLst>
      <p:ext uri="{BB962C8B-B14F-4D97-AF65-F5344CB8AC3E}">
        <p14:creationId xmlns:p14="http://schemas.microsoft.com/office/powerpoint/2010/main" val="147527187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0"/>
            <a:ext cx="9139710" cy="5153781"/>
          </a:xfrm>
          <a:prstGeom prst="rect">
            <a:avLst/>
          </a:prstGeom>
        </p:spPr>
      </p:pic>
    </p:spTree>
    <p:extLst>
      <p:ext uri="{BB962C8B-B14F-4D97-AF65-F5344CB8AC3E}">
        <p14:creationId xmlns:p14="http://schemas.microsoft.com/office/powerpoint/2010/main" val="84448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830" y="6090"/>
            <a:ext cx="9122341" cy="5131316"/>
          </a:xfrm>
          <a:prstGeom prst="rect">
            <a:avLst/>
          </a:prstGeom>
        </p:spPr>
      </p:pic>
    </p:spTree>
    <p:extLst>
      <p:ext uri="{BB962C8B-B14F-4D97-AF65-F5344CB8AC3E}">
        <p14:creationId xmlns:p14="http://schemas.microsoft.com/office/powerpoint/2010/main" val="73413889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879" y="667"/>
            <a:ext cx="9138240" cy="5140260"/>
          </a:xfrm>
          <a:prstGeom prst="rect">
            <a:avLst/>
          </a:prstGeom>
        </p:spPr>
      </p:pic>
    </p:spTree>
    <p:extLst>
      <p:ext uri="{BB962C8B-B14F-4D97-AF65-F5344CB8AC3E}">
        <p14:creationId xmlns:p14="http://schemas.microsoft.com/office/powerpoint/2010/main" val="40393691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6" y="1394700"/>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pic>
        <p:nvPicPr>
          <p:cNvPr id="5" name="Picture 4">
            <a:extLst>
              <a:ext uri="{FF2B5EF4-FFF2-40B4-BE49-F238E27FC236}">
                <a16:creationId xmlns:a16="http://schemas.microsoft.com/office/drawing/2014/main" id="{01078150-BCA8-5948-90BA-67B5D91A696A}"/>
              </a:ext>
            </a:extLst>
          </p:cNvPr>
          <p:cNvPicPr>
            <a:picLocks noChangeAspect="1"/>
          </p:cNvPicPr>
          <p:nvPr userDrawn="1"/>
        </p:nvPicPr>
        <p:blipFill>
          <a:blip r:embed="rId6"/>
          <a:stretch>
            <a:fillRect/>
          </a:stretch>
        </p:blipFill>
        <p:spPr>
          <a:xfrm>
            <a:off x="7998060" y="1923033"/>
            <a:ext cx="648428" cy="1582167"/>
          </a:xfrm>
          <a:prstGeom prst="rect">
            <a:avLst/>
          </a:prstGeom>
        </p:spPr>
      </p:pic>
    </p:spTree>
    <p:extLst>
      <p:ext uri="{BB962C8B-B14F-4D97-AF65-F5344CB8AC3E}">
        <p14:creationId xmlns:p14="http://schemas.microsoft.com/office/powerpoint/2010/main" val="244265332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WSGi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1" b="46931"/>
          <a:stretch/>
        </p:blipFill>
        <p:spPr>
          <a:xfrm>
            <a:off x="0" y="1651875"/>
            <a:ext cx="9144000" cy="3502152"/>
          </a:xfrm>
          <a:prstGeom prst="rect">
            <a:avLst/>
          </a:prstGeom>
          <a:gradFill>
            <a:gsLst>
              <a:gs pos="13000">
                <a:srgbClr val="0238BB"/>
              </a:gs>
              <a:gs pos="33000">
                <a:srgbClr val="0347C6"/>
              </a:gs>
              <a:gs pos="68000">
                <a:srgbClr val="0444C6">
                  <a:lumMod val="100000"/>
                </a:srgbClr>
              </a:gs>
              <a:gs pos="84000">
                <a:srgbClr val="043EC4"/>
              </a:gs>
              <a:gs pos="51000">
                <a:srgbClr val="0345C7">
                  <a:lumMod val="100000"/>
                </a:srgbClr>
              </a:gs>
              <a:gs pos="0">
                <a:srgbClr val="0334B6"/>
              </a:gs>
              <a:gs pos="100000">
                <a:srgbClr val="0432B7"/>
              </a:gs>
            </a:gsLst>
            <a:lin ang="10800000" scaled="0"/>
          </a:gradFill>
        </p:spPr>
      </p:pic>
      <p:sp>
        <p:nvSpPr>
          <p:cNvPr id="4" name="Rectangle 3"/>
          <p:cNvSpPr/>
          <p:nvPr userDrawn="1"/>
        </p:nvSpPr>
        <p:spPr>
          <a:xfrm>
            <a:off x="0" y="1652226"/>
            <a:ext cx="8839200" cy="3491274"/>
          </a:xfrm>
          <a:prstGeom prst="rect">
            <a:avLst/>
          </a:prstGeom>
          <a:gradFill flip="none" rotWithShape="1">
            <a:gsLst>
              <a:gs pos="21000">
                <a:schemeClr val="tx1">
                  <a:alpha val="23000"/>
                </a:schemeClr>
              </a:gs>
              <a:gs pos="55000">
                <a:schemeClr val="bg1">
                  <a:alpha val="0"/>
                </a:schemeClr>
              </a:gs>
            </a:gsLst>
            <a:lin ang="18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5" y="1863876"/>
            <a:ext cx="8549663" cy="1609432"/>
          </a:xfrm>
          <a:prstGeom prst="rect">
            <a:avLst/>
          </a:prstGeom>
          <a:noFill/>
          <a:effectLst>
            <a:outerShdw blurRad="76200" sx="101000" sy="101000" algn="ctr" rotWithShape="0">
              <a:prstClr val="black"/>
            </a:outerShdw>
          </a:effectLst>
        </p:spPr>
        <p:txBody>
          <a:bodyPr wrap="square" lIns="0" bIns="0" rtlCol="0">
            <a:noAutofit/>
          </a:bodyPr>
          <a:lstStyle/>
          <a:p>
            <a:pPr>
              <a:lnSpc>
                <a:spcPct val="90000"/>
              </a:lnSpc>
              <a:spcAft>
                <a:spcPts val="1200"/>
              </a:spcAft>
            </a:pPr>
            <a:r>
              <a:rPr lang="en-GB" sz="2000">
                <a:solidFill>
                  <a:schemeClr val="bg1"/>
                </a:solidFill>
                <a:effectLst>
                  <a:outerShdw blurRad="266700" algn="ctr" rotWithShape="0">
                    <a:prstClr val="black">
                      <a:alpha val="60000"/>
                    </a:prstClr>
                  </a:outerShdw>
                </a:effectLst>
              </a:rPr>
              <a:t>Join hundreds of your peers at </a:t>
            </a:r>
            <a:r>
              <a:rPr lang="en-GB" sz="2000" b="1">
                <a:solidFill>
                  <a:schemeClr val="accent6"/>
                </a:solidFill>
                <a:effectLst>
                  <a:outerShdw blurRad="266700" algn="ctr" rotWithShape="0">
                    <a:prstClr val="black">
                      <a:alpha val="60000"/>
                    </a:prstClr>
                  </a:outerShdw>
                </a:effectLst>
              </a:rPr>
              <a:t>CWS Summit, </a:t>
            </a:r>
            <a:r>
              <a:rPr lang="en-GB" sz="2000">
                <a:solidFill>
                  <a:schemeClr val="bg1"/>
                </a:solidFill>
                <a:effectLst>
                  <a:outerShdw blurRad="266700" algn="ctr" rotWithShape="0">
                    <a:prstClr val="black">
                      <a:alpha val="60000"/>
                    </a:prstClr>
                  </a:outerShdw>
                </a:effectLst>
              </a:rPr>
              <a:t>the largest North American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peer-to-peer networking event for contingent and workforce professionals, followed by the game-changing </a:t>
            </a:r>
            <a:r>
              <a:rPr lang="en-GB" sz="2000" b="1">
                <a:solidFill>
                  <a:schemeClr val="accent6"/>
                </a:solidFill>
                <a:effectLst>
                  <a:outerShdw blurRad="266700" algn="ctr" rotWithShape="0">
                    <a:prstClr val="black">
                      <a:alpha val="60000"/>
                    </a:prstClr>
                  </a:outerShdw>
                </a:effectLst>
              </a:rPr>
              <a:t>Collaboration in the Gig Economy. </a:t>
            </a:r>
            <a:r>
              <a:rPr lang="en-GB" sz="2000">
                <a:solidFill>
                  <a:schemeClr val="bg1"/>
                </a:solidFill>
                <a:effectLst>
                  <a:outerShdw blurRad="266700" algn="ctr" rotWithShape="0">
                    <a:prstClr val="black">
                      <a:alpha val="60000"/>
                    </a:prstClr>
                  </a:outerShdw>
                </a:effectLst>
              </a:rPr>
              <a:t>This new award-winning conference brings together staffing suppliers, workforce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solutions buyers, VMS, MSP &amp; RPO providers, suppliers to staffing and gig economy/human cloud companies.</a:t>
            </a:r>
            <a:endParaRPr lang="en-GB" sz="2000" b="1" i="1">
              <a:solidFill>
                <a:schemeClr val="bg1"/>
              </a:solidFill>
              <a:effectLst>
                <a:outerShdw blurRad="266700" algn="ctr" rotWithShape="0">
                  <a:prstClr val="black">
                    <a:alpha val="60000"/>
                  </a:prstClr>
                </a:outerShdw>
              </a:effectLst>
            </a:endParaRPr>
          </a:p>
          <a:p>
            <a:pPr marL="0" marR="0" indent="0" algn="l" defTabSz="685800" rtl="0" eaLnBrk="1" fontAlgn="auto" latinLnBrk="0" hangingPunct="1">
              <a:lnSpc>
                <a:spcPct val="90000"/>
              </a:lnSpc>
              <a:spcBef>
                <a:spcPts val="0"/>
              </a:spcBef>
              <a:spcAft>
                <a:spcPts val="0"/>
              </a:spcAft>
              <a:buClrTx/>
              <a:buSzTx/>
              <a:buFontTx/>
              <a:buNone/>
              <a:tabLst/>
              <a:defRPr/>
            </a:pPr>
            <a:br>
              <a:rPr lang="en-US" sz="2000" b="1" i="1">
                <a:solidFill>
                  <a:schemeClr val="bg1"/>
                </a:solidFill>
                <a:effectLst>
                  <a:outerShdw blurRad="266700" algn="ctr" rotWithShape="0">
                    <a:prstClr val="black">
                      <a:alpha val="60000"/>
                    </a:prstClr>
                  </a:outerShdw>
                </a:effectLst>
              </a:rPr>
            </a:br>
            <a:br>
              <a:rPr lang="en-US" sz="2000" b="1" i="1">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Register</a:t>
            </a:r>
            <a:r>
              <a:rPr lang="en-US" sz="2000" b="1" i="1" baseline="0">
                <a:solidFill>
                  <a:schemeClr val="bg1"/>
                </a:solidFill>
                <a:effectLst>
                  <a:outerShdw blurRad="266700" algn="ctr" rotWithShape="0">
                    <a:prstClr val="black">
                      <a:alpha val="60000"/>
                    </a:prstClr>
                  </a:outerShdw>
                </a:effectLst>
              </a:rPr>
              <a:t> now at </a:t>
            </a:r>
            <a:br>
              <a:rPr lang="en-US" sz="2000" b="1" i="1" baseline="0">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www.cwssummit.com</a:t>
            </a:r>
            <a:r>
              <a:rPr lang="en-US" sz="2000" b="1" i="1">
                <a:solidFill>
                  <a:schemeClr val="accent6"/>
                </a:solidFill>
                <a:effectLst>
                  <a:outerShdw blurRad="266700" algn="ctr" rotWithShape="0">
                    <a:prstClr val="black">
                      <a:alpha val="60000"/>
                    </a:prstClr>
                  </a:outerShdw>
                </a:effectLst>
              </a:rPr>
              <a:t> </a:t>
            </a:r>
            <a:endParaRPr lang="en-US" sz="2000" i="1">
              <a:solidFill>
                <a:schemeClr val="accent6"/>
              </a:solidFill>
              <a:effectLst>
                <a:outerShdw blurRad="266700" algn="ctr" rotWithShape="0">
                  <a:prstClr val="black">
                    <a:alpha val="60000"/>
                  </a:prstClr>
                </a:outerShdw>
              </a:effectLst>
            </a:endParaRPr>
          </a:p>
          <a:p>
            <a:pPr>
              <a:lnSpc>
                <a:spcPct val="90000"/>
              </a:lnSpc>
            </a:pPr>
            <a:br>
              <a:rPr lang="en-GB" sz="2000">
                <a:solidFill>
                  <a:schemeClr val="bg1"/>
                </a:solidFill>
                <a:effectLst>
                  <a:outerShdw blurRad="266700" algn="ctr" rotWithShape="0">
                    <a:prstClr val="black">
                      <a:alpha val="60000"/>
                    </a:prstClr>
                  </a:outerShdw>
                </a:effectLst>
              </a:rPr>
            </a:br>
            <a:endParaRPr lang="en-GB" sz="2000">
              <a:solidFill>
                <a:schemeClr val="bg1"/>
              </a:solidFill>
              <a:effectLst>
                <a:outerShdw blurRad="266700" algn="ctr" rotWithShape="0">
                  <a:prstClr val="black">
                    <a:alpha val="60000"/>
                  </a:prstClr>
                </a:outerShdw>
              </a:effectLst>
            </a:endParaRPr>
          </a:p>
          <a:p>
            <a:pPr lvl="1">
              <a:lnSpc>
                <a:spcPct val="90000"/>
              </a:lnSpc>
            </a:pPr>
            <a:r>
              <a:rPr lang="en-GB" sz="2000">
                <a:solidFill>
                  <a:schemeClr val="bg1"/>
                </a:solidFill>
                <a:effectLst>
                  <a:outerShdw blurRad="266700" algn="ctr" rotWithShape="0">
                    <a:prstClr val="black">
                      <a:alpha val="60000"/>
                    </a:prstClr>
                  </a:outerShdw>
                </a:effectLst>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6581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9560" y="4560570"/>
            <a:ext cx="777240" cy="582930"/>
          </a:xfrm>
          <a:prstGeom prst="rect">
            <a:avLst/>
          </a:prstGeom>
        </p:spPr>
      </p:pic>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7909560" y="4366260"/>
            <a:ext cx="777240" cy="777240"/>
          </a:xfrm>
          <a:prstGeom prst="rect">
            <a:avLst/>
          </a:prstGeom>
        </p:spPr>
      </p:pic>
    </p:spTree>
    <p:extLst>
      <p:ext uri="{BB962C8B-B14F-4D97-AF65-F5344CB8AC3E}">
        <p14:creationId xmlns:p14="http://schemas.microsoft.com/office/powerpoint/2010/main" val="92835495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4320">
          <p15:clr>
            <a:srgbClr val="FBAE40"/>
          </p15:clr>
        </p15:guide>
        <p15:guide id="4" pos="14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97081139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71696592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498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54377121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5424720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4422945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2124100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83712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389149"/>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00" b="1">
                <a:latin typeface="+mn-lt"/>
              </a:rPr>
              <a:t>Staffing Industry Analysts</a:t>
            </a:r>
            <a:r>
              <a:rPr lang="en-US" sz="2400" b="1" baseline="0">
                <a:latin typeface="+mn-lt"/>
              </a:rPr>
              <a:t> </a:t>
            </a:r>
            <a:r>
              <a:rPr lang="en-US" sz="2400" b="1">
                <a:latin typeface="+mn-lt"/>
              </a:rPr>
              <a:t>Product Overview</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189709"/>
            <a:ext cx="8412480" cy="3444240"/>
          </a:xfrm>
          <a:prstGeom prst="rect">
            <a:avLst/>
          </a:prstGeom>
        </p:spPr>
      </p:pic>
    </p:spTree>
    <p:extLst>
      <p:ext uri="{BB962C8B-B14F-4D97-AF65-F5344CB8AC3E}">
        <p14:creationId xmlns:p14="http://schemas.microsoft.com/office/powerpoint/2010/main" val="193688022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A92FB-D7CE-F04C-BBB2-8EC3EF0E56D4}"/>
              </a:ext>
            </a:extLst>
          </p:cNvPr>
          <p:cNvPicPr>
            <a:picLocks noChangeAspect="1"/>
          </p:cNvPicPr>
          <p:nvPr userDrawn="1"/>
        </p:nvPicPr>
        <p:blipFill>
          <a:blip r:embed="rId2"/>
          <a:stretch>
            <a:fillRect/>
          </a:stretch>
        </p:blipFill>
        <p:spPr>
          <a:xfrm>
            <a:off x="0" y="0"/>
            <a:ext cx="9144000" cy="800100"/>
          </a:xfrm>
          <a:prstGeom prst="rect">
            <a:avLst/>
          </a:prstGeom>
        </p:spPr>
      </p:pic>
      <p:sp>
        <p:nvSpPr>
          <p:cNvPr id="10" name="Title 1">
            <a:extLst>
              <a:ext uri="{FF2B5EF4-FFF2-40B4-BE49-F238E27FC236}">
                <a16:creationId xmlns:a16="http://schemas.microsoft.com/office/drawing/2014/main" id="{EC74D894-5CFC-2A42-B6A0-6B70FC5B540F}"/>
              </a:ext>
            </a:extLst>
          </p:cNvPr>
          <p:cNvSpPr txBox="1">
            <a:spLocks/>
          </p:cNvSpPr>
          <p:nvPr userDrawn="1"/>
        </p:nvSpPr>
        <p:spPr>
          <a:xfrm>
            <a:off x="347472" y="1102960"/>
            <a:ext cx="5662970" cy="5743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b="1">
                <a:latin typeface="+mn-lt"/>
              </a:rPr>
              <a:t>NEW! </a:t>
            </a:r>
          </a:p>
        </p:txBody>
      </p:sp>
      <p:sp>
        <p:nvSpPr>
          <p:cNvPr id="11" name="Content Placeholder 2">
            <a:extLst>
              <a:ext uri="{FF2B5EF4-FFF2-40B4-BE49-F238E27FC236}">
                <a16:creationId xmlns:a16="http://schemas.microsoft.com/office/drawing/2014/main" id="{09499655-F94F-1548-B50A-9337992EF3FB}"/>
              </a:ext>
            </a:extLst>
          </p:cNvPr>
          <p:cNvSpPr txBox="1">
            <a:spLocks/>
          </p:cNvSpPr>
          <p:nvPr userDrawn="1"/>
        </p:nvSpPr>
        <p:spPr>
          <a:xfrm>
            <a:off x="347596" y="2958918"/>
            <a:ext cx="8517845" cy="2184582"/>
          </a:xfrm>
          <a:prstGeom prst="rect">
            <a:avLst/>
          </a:prstGeom>
        </p:spPr>
        <p:txBody>
          <a:bodyPr numCol="1" spcCol="18288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90000"/>
              </a:lnSpc>
              <a:spcBef>
                <a:spcPts val="600"/>
              </a:spcBef>
              <a:buClr>
                <a:srgbClr val="FFD100"/>
              </a:buClr>
              <a:buSzPct val="100000"/>
              <a:buFont typeface="Wingdings" charset="2"/>
              <a:buNone/>
            </a:pPr>
            <a:r>
              <a:rPr lang="en-US" sz="2400"/>
              <a:t>These rapid informative sessions at </a:t>
            </a:r>
            <a:r>
              <a:rPr lang="en-US" sz="2400" b="1"/>
              <a:t>Collaboration in the Gig Economy</a:t>
            </a:r>
            <a:r>
              <a:rPr lang="en-US" sz="2400"/>
              <a:t> promote the benefits of a new/evolving technology </a:t>
            </a:r>
            <a:br>
              <a:rPr lang="en-US" sz="2400"/>
            </a:br>
            <a:r>
              <a:rPr lang="en-US" sz="2400"/>
              <a:t>or product in the workforce solutions ecosystem. Short, </a:t>
            </a:r>
            <a:br>
              <a:rPr lang="en-US" sz="2400"/>
            </a:br>
            <a:r>
              <a:rPr lang="en-US" sz="2400"/>
              <a:t>high-impact, 20-minute presentations are in a dedicated area </a:t>
            </a:r>
            <a:br>
              <a:rPr lang="en-US" sz="2400"/>
            </a:br>
            <a:r>
              <a:rPr lang="en-US" sz="2400"/>
              <a:t>in the exhibit hall throughout the conference.</a:t>
            </a:r>
          </a:p>
          <a:p>
            <a:pPr fontAlgn="base">
              <a:lnSpc>
                <a:spcPct val="90000"/>
              </a:lnSpc>
              <a:spcBef>
                <a:spcPts val="600"/>
              </a:spcBef>
              <a:buClr>
                <a:srgbClr val="EE312F"/>
              </a:buClr>
              <a:buSzPct val="100000"/>
              <a:buFont typeface="Wingdings" charset="2"/>
              <a:buChar char="§"/>
            </a:pPr>
            <a:endParaRPr lang="en-US" sz="2400"/>
          </a:p>
        </p:txBody>
      </p:sp>
      <p:pic>
        <p:nvPicPr>
          <p:cNvPr id="12" name="Picture 11">
            <a:extLst>
              <a:ext uri="{FF2B5EF4-FFF2-40B4-BE49-F238E27FC236}">
                <a16:creationId xmlns:a16="http://schemas.microsoft.com/office/drawing/2014/main" id="{F502FBAE-CBA0-A446-B98C-EE32B93BAA32}"/>
              </a:ext>
            </a:extLst>
          </p:cNvPr>
          <p:cNvPicPr>
            <a:picLocks noChangeAspect="1"/>
          </p:cNvPicPr>
          <p:nvPr userDrawn="1"/>
        </p:nvPicPr>
        <p:blipFill>
          <a:blip r:embed="rId3"/>
          <a:stretch>
            <a:fillRect/>
          </a:stretch>
        </p:blipFill>
        <p:spPr>
          <a:xfrm>
            <a:off x="437015" y="1684185"/>
            <a:ext cx="4636014" cy="1132276"/>
          </a:xfrm>
          <a:prstGeom prst="rect">
            <a:avLst/>
          </a:prstGeom>
        </p:spPr>
      </p:pic>
    </p:spTree>
    <p:extLst>
      <p:ext uri="{BB962C8B-B14F-4D97-AF65-F5344CB8AC3E}">
        <p14:creationId xmlns:p14="http://schemas.microsoft.com/office/powerpoint/2010/main" val="4721556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7703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28"/>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6" y="1394700"/>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pic>
        <p:nvPicPr>
          <p:cNvPr id="5" name="Picture 4">
            <a:extLst>
              <a:ext uri="{FF2B5EF4-FFF2-40B4-BE49-F238E27FC236}">
                <a16:creationId xmlns:a16="http://schemas.microsoft.com/office/drawing/2014/main" id="{01078150-BCA8-5948-90BA-67B5D91A696A}"/>
              </a:ext>
            </a:extLst>
          </p:cNvPr>
          <p:cNvPicPr>
            <a:picLocks noChangeAspect="1"/>
          </p:cNvPicPr>
          <p:nvPr userDrawn="1"/>
        </p:nvPicPr>
        <p:blipFill>
          <a:blip r:embed="rId6"/>
          <a:stretch>
            <a:fillRect/>
          </a:stretch>
        </p:blipFill>
        <p:spPr>
          <a:xfrm>
            <a:off x="7998060" y="1923033"/>
            <a:ext cx="642282" cy="1567171"/>
          </a:xfrm>
          <a:prstGeom prst="rect">
            <a:avLst/>
          </a:prstGeom>
        </p:spPr>
      </p:pic>
      <p:pic>
        <p:nvPicPr>
          <p:cNvPr id="6" name="Picture 5">
            <a:extLst>
              <a:ext uri="{FF2B5EF4-FFF2-40B4-BE49-F238E27FC236}">
                <a16:creationId xmlns:a16="http://schemas.microsoft.com/office/drawing/2014/main" id="{B9A44FB6-E7B7-3D40-BF94-8263D1910888}"/>
              </a:ext>
            </a:extLst>
          </p:cNvPr>
          <p:cNvPicPr>
            <a:picLocks noChangeAspect="1"/>
          </p:cNvPicPr>
          <p:nvPr userDrawn="1"/>
        </p:nvPicPr>
        <p:blipFill>
          <a:blip r:embed="rId7"/>
          <a:stretch>
            <a:fillRect/>
          </a:stretch>
        </p:blipFill>
        <p:spPr>
          <a:xfrm>
            <a:off x="7994986" y="1923033"/>
            <a:ext cx="661222" cy="1613381"/>
          </a:xfrm>
          <a:prstGeom prst="rect">
            <a:avLst/>
          </a:prstGeom>
        </p:spPr>
      </p:pic>
    </p:spTree>
    <p:extLst>
      <p:ext uri="{BB962C8B-B14F-4D97-AF65-F5344CB8AC3E}">
        <p14:creationId xmlns:p14="http://schemas.microsoft.com/office/powerpoint/2010/main" val="17382706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WSGi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1" b="46931"/>
          <a:stretch/>
        </p:blipFill>
        <p:spPr>
          <a:xfrm>
            <a:off x="0" y="1651875"/>
            <a:ext cx="9144000" cy="3502152"/>
          </a:xfrm>
          <a:prstGeom prst="rect">
            <a:avLst/>
          </a:prstGeom>
          <a:gradFill>
            <a:gsLst>
              <a:gs pos="13000">
                <a:srgbClr val="0238BB"/>
              </a:gs>
              <a:gs pos="33000">
                <a:srgbClr val="0347C6"/>
              </a:gs>
              <a:gs pos="68000">
                <a:srgbClr val="0444C6">
                  <a:lumMod val="100000"/>
                </a:srgbClr>
              </a:gs>
              <a:gs pos="84000">
                <a:srgbClr val="043EC4"/>
              </a:gs>
              <a:gs pos="51000">
                <a:srgbClr val="0345C7">
                  <a:lumMod val="100000"/>
                </a:srgbClr>
              </a:gs>
              <a:gs pos="0">
                <a:srgbClr val="0334B6"/>
              </a:gs>
              <a:gs pos="100000">
                <a:srgbClr val="0432B7"/>
              </a:gs>
            </a:gsLst>
            <a:lin ang="10800000" scaled="0"/>
          </a:gradFill>
        </p:spPr>
      </p:pic>
      <p:sp>
        <p:nvSpPr>
          <p:cNvPr id="4" name="Rectangle 3"/>
          <p:cNvSpPr/>
          <p:nvPr userDrawn="1"/>
        </p:nvSpPr>
        <p:spPr>
          <a:xfrm>
            <a:off x="0" y="1652226"/>
            <a:ext cx="8839200" cy="3491274"/>
          </a:xfrm>
          <a:prstGeom prst="rect">
            <a:avLst/>
          </a:prstGeom>
          <a:gradFill flip="none" rotWithShape="1">
            <a:gsLst>
              <a:gs pos="21000">
                <a:schemeClr val="tx1">
                  <a:alpha val="23000"/>
                </a:schemeClr>
              </a:gs>
              <a:gs pos="55000">
                <a:schemeClr val="bg1">
                  <a:alpha val="0"/>
                </a:schemeClr>
              </a:gs>
            </a:gsLst>
            <a:lin ang="18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5" y="1863876"/>
            <a:ext cx="8549663" cy="1609432"/>
          </a:xfrm>
          <a:prstGeom prst="rect">
            <a:avLst/>
          </a:prstGeom>
          <a:noFill/>
          <a:effectLst>
            <a:outerShdw blurRad="76200" sx="101000" sy="101000" algn="ctr" rotWithShape="0">
              <a:prstClr val="black"/>
            </a:outerShdw>
          </a:effectLst>
        </p:spPr>
        <p:txBody>
          <a:bodyPr wrap="square" lIns="0" bIns="0" rtlCol="0">
            <a:noAutofit/>
          </a:bodyPr>
          <a:lstStyle/>
          <a:p>
            <a:pPr>
              <a:lnSpc>
                <a:spcPct val="90000"/>
              </a:lnSpc>
              <a:spcAft>
                <a:spcPts val="1200"/>
              </a:spcAft>
            </a:pPr>
            <a:r>
              <a:rPr lang="en-GB" sz="2000">
                <a:solidFill>
                  <a:schemeClr val="bg1"/>
                </a:solidFill>
                <a:effectLst>
                  <a:outerShdw blurRad="266700" algn="ctr" rotWithShape="0">
                    <a:prstClr val="black">
                      <a:alpha val="60000"/>
                    </a:prstClr>
                  </a:outerShdw>
                </a:effectLst>
              </a:rPr>
              <a:t>Join hundreds of your peers at </a:t>
            </a:r>
            <a:r>
              <a:rPr lang="en-GB" sz="2000" b="1">
                <a:solidFill>
                  <a:schemeClr val="accent6"/>
                </a:solidFill>
                <a:effectLst>
                  <a:outerShdw blurRad="266700" algn="ctr" rotWithShape="0">
                    <a:prstClr val="black">
                      <a:alpha val="60000"/>
                    </a:prstClr>
                  </a:outerShdw>
                </a:effectLst>
              </a:rPr>
              <a:t>CWS Summit, </a:t>
            </a:r>
            <a:r>
              <a:rPr lang="en-GB" sz="2000">
                <a:solidFill>
                  <a:schemeClr val="bg1"/>
                </a:solidFill>
                <a:effectLst>
                  <a:outerShdw blurRad="266700" algn="ctr" rotWithShape="0">
                    <a:prstClr val="black">
                      <a:alpha val="60000"/>
                    </a:prstClr>
                  </a:outerShdw>
                </a:effectLst>
              </a:rPr>
              <a:t>the largest North American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peer-to-peer networking event for contingent and workforce professionals, followed by the game-changing </a:t>
            </a:r>
            <a:r>
              <a:rPr lang="en-GB" sz="2000" b="1">
                <a:solidFill>
                  <a:schemeClr val="accent6"/>
                </a:solidFill>
                <a:effectLst>
                  <a:outerShdw blurRad="266700" algn="ctr" rotWithShape="0">
                    <a:prstClr val="black">
                      <a:alpha val="60000"/>
                    </a:prstClr>
                  </a:outerShdw>
                </a:effectLst>
              </a:rPr>
              <a:t>Collaboration in the Gig Economy. </a:t>
            </a:r>
            <a:r>
              <a:rPr lang="en-GB" sz="2000">
                <a:solidFill>
                  <a:schemeClr val="bg1"/>
                </a:solidFill>
                <a:effectLst>
                  <a:outerShdw blurRad="266700" algn="ctr" rotWithShape="0">
                    <a:prstClr val="black">
                      <a:alpha val="60000"/>
                    </a:prstClr>
                  </a:outerShdw>
                </a:effectLst>
              </a:rPr>
              <a:t>This new award-winning conference brings together staffing suppliers, workforce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solutions buyers, VMS, MSP &amp; RPO providers, suppliers to staffing and gig economy/human cloud companies.</a:t>
            </a:r>
            <a:endParaRPr lang="en-GB" sz="2000" b="1" i="1">
              <a:solidFill>
                <a:schemeClr val="bg1"/>
              </a:solidFill>
              <a:effectLst>
                <a:outerShdw blurRad="266700" algn="ctr" rotWithShape="0">
                  <a:prstClr val="black">
                    <a:alpha val="60000"/>
                  </a:prstClr>
                </a:outerShdw>
              </a:effectLst>
            </a:endParaRPr>
          </a:p>
          <a:p>
            <a:pPr marL="0" marR="0" indent="0" algn="l" defTabSz="685800" rtl="0" eaLnBrk="1" fontAlgn="auto" latinLnBrk="0" hangingPunct="1">
              <a:lnSpc>
                <a:spcPct val="90000"/>
              </a:lnSpc>
              <a:spcBef>
                <a:spcPts val="0"/>
              </a:spcBef>
              <a:spcAft>
                <a:spcPts val="0"/>
              </a:spcAft>
              <a:buClrTx/>
              <a:buSzTx/>
              <a:buFontTx/>
              <a:buNone/>
              <a:tabLst/>
              <a:defRPr/>
            </a:pPr>
            <a:br>
              <a:rPr lang="en-US" sz="2000" b="1" i="1">
                <a:solidFill>
                  <a:schemeClr val="bg1"/>
                </a:solidFill>
                <a:effectLst>
                  <a:outerShdw blurRad="266700" algn="ctr" rotWithShape="0">
                    <a:prstClr val="black">
                      <a:alpha val="60000"/>
                    </a:prstClr>
                  </a:outerShdw>
                </a:effectLst>
              </a:rPr>
            </a:br>
            <a:br>
              <a:rPr lang="en-US" sz="2000" b="1" i="1">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Register</a:t>
            </a:r>
            <a:r>
              <a:rPr lang="en-US" sz="2000" b="1" i="1" baseline="0">
                <a:solidFill>
                  <a:schemeClr val="bg1"/>
                </a:solidFill>
                <a:effectLst>
                  <a:outerShdw blurRad="266700" algn="ctr" rotWithShape="0">
                    <a:prstClr val="black">
                      <a:alpha val="60000"/>
                    </a:prstClr>
                  </a:outerShdw>
                </a:effectLst>
              </a:rPr>
              <a:t> now at </a:t>
            </a:r>
            <a:br>
              <a:rPr lang="en-US" sz="2000" b="1" i="1" baseline="0">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www.cwssummit.com</a:t>
            </a:r>
            <a:r>
              <a:rPr lang="en-US" sz="2000" b="1" i="1">
                <a:solidFill>
                  <a:schemeClr val="accent6"/>
                </a:solidFill>
                <a:effectLst>
                  <a:outerShdw blurRad="266700" algn="ctr" rotWithShape="0">
                    <a:prstClr val="black">
                      <a:alpha val="60000"/>
                    </a:prstClr>
                  </a:outerShdw>
                </a:effectLst>
              </a:rPr>
              <a:t> </a:t>
            </a:r>
            <a:endParaRPr lang="en-US" sz="2000" i="1">
              <a:solidFill>
                <a:schemeClr val="accent6"/>
              </a:solidFill>
              <a:effectLst>
                <a:outerShdw blurRad="266700" algn="ctr" rotWithShape="0">
                  <a:prstClr val="black">
                    <a:alpha val="60000"/>
                  </a:prstClr>
                </a:outerShdw>
              </a:effectLst>
            </a:endParaRPr>
          </a:p>
          <a:p>
            <a:pPr>
              <a:lnSpc>
                <a:spcPct val="90000"/>
              </a:lnSpc>
            </a:pPr>
            <a:br>
              <a:rPr lang="en-GB" sz="2000">
                <a:solidFill>
                  <a:schemeClr val="bg1"/>
                </a:solidFill>
                <a:effectLst>
                  <a:outerShdw blurRad="266700" algn="ctr" rotWithShape="0">
                    <a:prstClr val="black">
                      <a:alpha val="60000"/>
                    </a:prstClr>
                  </a:outerShdw>
                </a:effectLst>
              </a:rPr>
            </a:br>
            <a:endParaRPr lang="en-GB" sz="2000">
              <a:solidFill>
                <a:schemeClr val="bg1"/>
              </a:solidFill>
              <a:effectLst>
                <a:outerShdw blurRad="266700" algn="ctr" rotWithShape="0">
                  <a:prstClr val="black">
                    <a:alpha val="60000"/>
                  </a:prstClr>
                </a:outerShdw>
              </a:effectLst>
            </a:endParaRPr>
          </a:p>
          <a:p>
            <a:pPr lvl="1">
              <a:lnSpc>
                <a:spcPct val="90000"/>
              </a:lnSpc>
            </a:pPr>
            <a:r>
              <a:rPr lang="en-GB" sz="2000">
                <a:solidFill>
                  <a:schemeClr val="bg1"/>
                </a:solidFill>
                <a:effectLst>
                  <a:outerShdw blurRad="266700" algn="ctr" rotWithShape="0">
                    <a:prstClr val="black">
                      <a:alpha val="60000"/>
                    </a:prstClr>
                  </a:outerShdw>
                </a:effectLst>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6581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9560" y="4560570"/>
            <a:ext cx="777240" cy="582930"/>
          </a:xfrm>
          <a:prstGeom prst="rect">
            <a:avLst/>
          </a:prstGeom>
        </p:spPr>
      </p:pic>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7909560" y="4366260"/>
            <a:ext cx="777240" cy="777240"/>
          </a:xfrm>
          <a:prstGeom prst="rect">
            <a:avLst/>
          </a:prstGeom>
        </p:spPr>
      </p:pic>
    </p:spTree>
    <p:extLst>
      <p:ext uri="{BB962C8B-B14F-4D97-AF65-F5344CB8AC3E}">
        <p14:creationId xmlns:p14="http://schemas.microsoft.com/office/powerpoint/2010/main" val="29504591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4320">
          <p15:clr>
            <a:srgbClr val="FBAE40"/>
          </p15:clr>
        </p15:guide>
        <p15:guide id="4" pos="14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23138294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7758546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0687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5382783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7559237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36673833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8878633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CA4468F-910A-0449-B747-9F27FFAC7C38}" type="datetimeFigureOut">
              <a:rPr lang="en-US" smtClean="0"/>
              <a:t>9/25/2019</a:t>
            </a:fld>
            <a:endParaRPr lang="en-US"/>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E7B64C4-3ED5-BB46-B703-18B1C71B7EC3}" type="slidenum">
              <a:rPr lang="en-US" smtClean="0"/>
              <a:t>‹#›</a:t>
            </a:fld>
            <a:endParaRPr lang="en-US"/>
          </a:p>
        </p:txBody>
      </p:sp>
    </p:spTree>
    <p:extLst>
      <p:ext uri="{BB962C8B-B14F-4D97-AF65-F5344CB8AC3E}">
        <p14:creationId xmlns:p14="http://schemas.microsoft.com/office/powerpoint/2010/main" val="26602153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0" y="389149"/>
            <a:ext cx="6705600" cy="553998"/>
          </a:xfrm>
          <a:prstGeom prst="rect">
            <a:avLst/>
          </a:prstGeom>
          <a:noFill/>
        </p:spPr>
        <p:txBody>
          <a:bodyPr wrap="none" lIns="274320" tIns="91440" rtlCol="0">
            <a:no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00" b="1">
                <a:latin typeface="+mn-lt"/>
              </a:rPr>
              <a:t>Staffing Industry Analysts</a:t>
            </a:r>
            <a:r>
              <a:rPr lang="en-US" sz="2400" b="1" baseline="0">
                <a:latin typeface="+mn-lt"/>
              </a:rPr>
              <a:t> </a:t>
            </a:r>
            <a:r>
              <a:rPr lang="en-US" sz="2400" b="1">
                <a:latin typeface="+mn-lt"/>
              </a:rPr>
              <a:t>Product Overview</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189709"/>
            <a:ext cx="8412480" cy="3444240"/>
          </a:xfrm>
          <a:prstGeom prst="rect">
            <a:avLst/>
          </a:prstGeom>
        </p:spPr>
      </p:pic>
    </p:spTree>
    <p:extLst>
      <p:ext uri="{BB962C8B-B14F-4D97-AF65-F5344CB8AC3E}">
        <p14:creationId xmlns:p14="http://schemas.microsoft.com/office/powerpoint/2010/main" val="349122393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1FF08-EDF1-7448-91A3-76D481E5E7A3}"/>
              </a:ext>
            </a:extLst>
          </p:cNvPr>
          <p:cNvPicPr>
            <a:picLocks noChangeAspect="1"/>
          </p:cNvPicPr>
          <p:nvPr userDrawn="1"/>
        </p:nvPicPr>
        <p:blipFill>
          <a:blip r:embed="rId2"/>
          <a:stretch>
            <a:fillRect/>
          </a:stretch>
        </p:blipFill>
        <p:spPr>
          <a:xfrm>
            <a:off x="0" y="1"/>
            <a:ext cx="10047554" cy="5598826"/>
          </a:xfrm>
          <a:prstGeom prst="rect">
            <a:avLst/>
          </a:prstGeom>
        </p:spPr>
      </p:pic>
      <p:pic>
        <p:nvPicPr>
          <p:cNvPr id="6" name="Picture 5">
            <a:extLst>
              <a:ext uri="{FF2B5EF4-FFF2-40B4-BE49-F238E27FC236}">
                <a16:creationId xmlns:a16="http://schemas.microsoft.com/office/drawing/2014/main" id="{DBA7C35E-725E-8846-9B1C-0F430F3321D5}"/>
              </a:ext>
            </a:extLst>
          </p:cNvPr>
          <p:cNvPicPr>
            <a:picLocks noChangeAspect="1"/>
          </p:cNvPicPr>
          <p:nvPr userDrawn="1"/>
        </p:nvPicPr>
        <p:blipFill>
          <a:blip r:embed="rId3"/>
          <a:stretch>
            <a:fillRect/>
          </a:stretch>
        </p:blipFill>
        <p:spPr>
          <a:xfrm>
            <a:off x="320479" y="4202493"/>
            <a:ext cx="3644900" cy="660400"/>
          </a:xfrm>
          <a:prstGeom prst="rect">
            <a:avLst/>
          </a:prstGeom>
        </p:spPr>
      </p:pic>
    </p:spTree>
    <p:extLst>
      <p:ext uri="{BB962C8B-B14F-4D97-AF65-F5344CB8AC3E}">
        <p14:creationId xmlns:p14="http://schemas.microsoft.com/office/powerpoint/2010/main" val="471045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A92FB-D7CE-F04C-BBB2-8EC3EF0E56D4}"/>
              </a:ext>
            </a:extLst>
          </p:cNvPr>
          <p:cNvPicPr>
            <a:picLocks noChangeAspect="1"/>
          </p:cNvPicPr>
          <p:nvPr userDrawn="1"/>
        </p:nvPicPr>
        <p:blipFill>
          <a:blip r:embed="rId2"/>
          <a:stretch>
            <a:fillRect/>
          </a:stretch>
        </p:blipFill>
        <p:spPr>
          <a:xfrm>
            <a:off x="0" y="0"/>
            <a:ext cx="9144000" cy="800100"/>
          </a:xfrm>
          <a:prstGeom prst="rect">
            <a:avLst/>
          </a:prstGeom>
        </p:spPr>
      </p:pic>
      <p:sp>
        <p:nvSpPr>
          <p:cNvPr id="10" name="Title 1">
            <a:extLst>
              <a:ext uri="{FF2B5EF4-FFF2-40B4-BE49-F238E27FC236}">
                <a16:creationId xmlns:a16="http://schemas.microsoft.com/office/drawing/2014/main" id="{EC74D894-5CFC-2A42-B6A0-6B70FC5B540F}"/>
              </a:ext>
            </a:extLst>
          </p:cNvPr>
          <p:cNvSpPr txBox="1">
            <a:spLocks/>
          </p:cNvSpPr>
          <p:nvPr userDrawn="1"/>
        </p:nvSpPr>
        <p:spPr>
          <a:xfrm>
            <a:off x="347472" y="1102960"/>
            <a:ext cx="5662970" cy="5743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3200" b="1">
                <a:latin typeface="+mn-lt"/>
              </a:rPr>
              <a:t>NEW! </a:t>
            </a:r>
          </a:p>
        </p:txBody>
      </p:sp>
      <p:sp>
        <p:nvSpPr>
          <p:cNvPr id="11" name="Content Placeholder 2">
            <a:extLst>
              <a:ext uri="{FF2B5EF4-FFF2-40B4-BE49-F238E27FC236}">
                <a16:creationId xmlns:a16="http://schemas.microsoft.com/office/drawing/2014/main" id="{09499655-F94F-1548-B50A-9337992EF3FB}"/>
              </a:ext>
            </a:extLst>
          </p:cNvPr>
          <p:cNvSpPr txBox="1">
            <a:spLocks/>
          </p:cNvSpPr>
          <p:nvPr userDrawn="1"/>
        </p:nvSpPr>
        <p:spPr>
          <a:xfrm>
            <a:off x="347596" y="2958918"/>
            <a:ext cx="8517845" cy="2184582"/>
          </a:xfrm>
          <a:prstGeom prst="rect">
            <a:avLst/>
          </a:prstGeom>
        </p:spPr>
        <p:txBody>
          <a:bodyPr numCol="1" spcCol="18288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90000"/>
              </a:lnSpc>
              <a:spcBef>
                <a:spcPts val="600"/>
              </a:spcBef>
              <a:buClr>
                <a:srgbClr val="FFD100"/>
              </a:buClr>
              <a:buSzPct val="100000"/>
              <a:buFont typeface="Wingdings" charset="2"/>
              <a:buNone/>
            </a:pPr>
            <a:r>
              <a:rPr lang="en-US" sz="2400"/>
              <a:t>These rapid informative sessions at </a:t>
            </a:r>
            <a:r>
              <a:rPr lang="en-US" sz="2400" b="1"/>
              <a:t>Collaboration in the Gig Economy</a:t>
            </a:r>
            <a:r>
              <a:rPr lang="en-US" sz="2400"/>
              <a:t> promote the benefits of a new/evolving technology </a:t>
            </a:r>
            <a:br>
              <a:rPr lang="en-US" sz="2400"/>
            </a:br>
            <a:r>
              <a:rPr lang="en-US" sz="2400"/>
              <a:t>or product in the workforce solutions ecosystem. Short, </a:t>
            </a:r>
            <a:br>
              <a:rPr lang="en-US" sz="2400"/>
            </a:br>
            <a:r>
              <a:rPr lang="en-US" sz="2400"/>
              <a:t>high-impact, 20-minute presentations are in a dedicated area </a:t>
            </a:r>
            <a:br>
              <a:rPr lang="en-US" sz="2400"/>
            </a:br>
            <a:r>
              <a:rPr lang="en-US" sz="2400"/>
              <a:t>in the exhibit hall throughout the conference.</a:t>
            </a:r>
          </a:p>
          <a:p>
            <a:pPr fontAlgn="base">
              <a:lnSpc>
                <a:spcPct val="90000"/>
              </a:lnSpc>
              <a:spcBef>
                <a:spcPts val="600"/>
              </a:spcBef>
              <a:buClr>
                <a:srgbClr val="EE312F"/>
              </a:buClr>
              <a:buSzPct val="100000"/>
              <a:buFont typeface="Wingdings" charset="2"/>
              <a:buChar char="§"/>
            </a:pPr>
            <a:endParaRPr lang="en-US" sz="2400"/>
          </a:p>
        </p:txBody>
      </p:sp>
      <p:pic>
        <p:nvPicPr>
          <p:cNvPr id="12" name="Picture 11">
            <a:extLst>
              <a:ext uri="{FF2B5EF4-FFF2-40B4-BE49-F238E27FC236}">
                <a16:creationId xmlns:a16="http://schemas.microsoft.com/office/drawing/2014/main" id="{F502FBAE-CBA0-A446-B98C-EE32B93BAA32}"/>
              </a:ext>
            </a:extLst>
          </p:cNvPr>
          <p:cNvPicPr>
            <a:picLocks noChangeAspect="1"/>
          </p:cNvPicPr>
          <p:nvPr userDrawn="1"/>
        </p:nvPicPr>
        <p:blipFill>
          <a:blip r:embed="rId3"/>
          <a:stretch>
            <a:fillRect/>
          </a:stretch>
        </p:blipFill>
        <p:spPr>
          <a:xfrm>
            <a:off x="437015" y="1684185"/>
            <a:ext cx="4636014" cy="1132276"/>
          </a:xfrm>
          <a:prstGeom prst="rect">
            <a:avLst/>
          </a:prstGeom>
        </p:spPr>
      </p:pic>
    </p:spTree>
    <p:extLst>
      <p:ext uri="{BB962C8B-B14F-4D97-AF65-F5344CB8AC3E}">
        <p14:creationId xmlns:p14="http://schemas.microsoft.com/office/powerpoint/2010/main" val="335155785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7800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1.1 Title Slide - Presenter w/ pic x1" type="title">
  <p:cSld name="01.1 Title Slide - Presenter w/ pic x1">
    <p:bg>
      <p:bgPr>
        <a:solidFill>
          <a:srgbClr val="292929"/>
        </a:solidFill>
        <a:effectLst/>
      </p:bgPr>
    </p:bg>
    <p:spTree>
      <p:nvGrpSpPr>
        <p:cNvPr id="1" name="Shape 81"/>
        <p:cNvGrpSpPr/>
        <p:nvPr/>
      </p:nvGrpSpPr>
      <p:grpSpPr>
        <a:xfrm>
          <a:off x="0" y="0"/>
          <a:ext cx="0" cy="0"/>
          <a:chOff x="0" y="0"/>
          <a:chExt cx="0" cy="0"/>
        </a:xfrm>
      </p:grpSpPr>
      <p:pic>
        <p:nvPicPr>
          <p:cNvPr id="82" name="Google Shape;82;p18"/>
          <p:cNvPicPr preferRelativeResize="0"/>
          <p:nvPr/>
        </p:nvPicPr>
        <p:blipFill rotWithShape="1">
          <a:blip r:embed="rId2">
            <a:alphaModFix amt="34000"/>
          </a:blip>
          <a:srcRect/>
          <a:stretch/>
        </p:blipFill>
        <p:spPr>
          <a:xfrm>
            <a:off x="0" y="1410162"/>
            <a:ext cx="9144000" cy="3799425"/>
          </a:xfrm>
          <a:prstGeom prst="rect">
            <a:avLst/>
          </a:prstGeom>
          <a:noFill/>
          <a:ln>
            <a:noFill/>
          </a:ln>
        </p:spPr>
      </p:pic>
      <p:sp>
        <p:nvSpPr>
          <p:cNvPr id="83" name="Google Shape;83;p18"/>
          <p:cNvSpPr txBox="1">
            <a:spLocks noGrp="1"/>
          </p:cNvSpPr>
          <p:nvPr>
            <p:ph type="ctrTitle"/>
          </p:nvPr>
        </p:nvSpPr>
        <p:spPr>
          <a:xfrm>
            <a:off x="586375" y="2257307"/>
            <a:ext cx="8520600" cy="1314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a:endParaRPr/>
          </a:p>
        </p:txBody>
      </p:sp>
      <p:pic>
        <p:nvPicPr>
          <p:cNvPr id="84" name="Google Shape;84;p18"/>
          <p:cNvPicPr preferRelativeResize="0"/>
          <p:nvPr/>
        </p:nvPicPr>
        <p:blipFill rotWithShape="1">
          <a:blip r:embed="rId3">
            <a:alphaModFix/>
          </a:blip>
          <a:srcRect/>
          <a:stretch/>
        </p:blipFill>
        <p:spPr>
          <a:xfrm>
            <a:off x="6631625" y="4705209"/>
            <a:ext cx="1840825" cy="240399"/>
          </a:xfrm>
          <a:prstGeom prst="rect">
            <a:avLst/>
          </a:prstGeom>
          <a:noFill/>
          <a:ln>
            <a:noFill/>
          </a:ln>
        </p:spPr>
      </p:pic>
      <p:sp>
        <p:nvSpPr>
          <p:cNvPr id="85" name="Google Shape;85;p18"/>
          <p:cNvSpPr txBox="1">
            <a:spLocks noGrp="1"/>
          </p:cNvSpPr>
          <p:nvPr>
            <p:ph type="body" idx="1"/>
          </p:nvPr>
        </p:nvSpPr>
        <p:spPr>
          <a:xfrm>
            <a:off x="1708775" y="3523650"/>
            <a:ext cx="2682300" cy="323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lt1"/>
              </a:buClr>
              <a:buSzPts val="1800"/>
              <a:buChar char="●"/>
              <a:defRPr b="1">
                <a:solidFill>
                  <a:schemeClr val="lt1"/>
                </a:solidFill>
              </a:defRPr>
            </a:lvl1pPr>
            <a:lvl2pPr marL="914400" lvl="1" indent="-342900" algn="l">
              <a:lnSpc>
                <a:spcPct val="115000"/>
              </a:lnSpc>
              <a:spcBef>
                <a:spcPts val="1600"/>
              </a:spcBef>
              <a:spcAft>
                <a:spcPts val="0"/>
              </a:spcAft>
              <a:buClr>
                <a:schemeClr val="lt1"/>
              </a:buClr>
              <a:buSzPts val="1800"/>
              <a:buChar char="○"/>
              <a:defRPr sz="1800" b="1">
                <a:solidFill>
                  <a:schemeClr val="lt1"/>
                </a:solidFill>
              </a:defRPr>
            </a:lvl2pPr>
            <a:lvl3pPr marL="1371600" lvl="2" indent="-342900" algn="l">
              <a:lnSpc>
                <a:spcPct val="115000"/>
              </a:lnSpc>
              <a:spcBef>
                <a:spcPts val="1600"/>
              </a:spcBef>
              <a:spcAft>
                <a:spcPts val="0"/>
              </a:spcAft>
              <a:buClr>
                <a:schemeClr val="lt1"/>
              </a:buClr>
              <a:buSzPts val="1800"/>
              <a:buChar char="■"/>
              <a:defRPr sz="1800" b="1">
                <a:solidFill>
                  <a:schemeClr val="lt1"/>
                </a:solidFill>
              </a:defRPr>
            </a:lvl3pPr>
            <a:lvl4pPr marL="1828800" lvl="3" indent="-342900" algn="l">
              <a:lnSpc>
                <a:spcPct val="115000"/>
              </a:lnSpc>
              <a:spcBef>
                <a:spcPts val="1600"/>
              </a:spcBef>
              <a:spcAft>
                <a:spcPts val="0"/>
              </a:spcAft>
              <a:buClr>
                <a:schemeClr val="lt1"/>
              </a:buClr>
              <a:buSzPts val="1800"/>
              <a:buChar char="●"/>
              <a:defRPr sz="1800" b="1">
                <a:solidFill>
                  <a:schemeClr val="lt1"/>
                </a:solidFill>
              </a:defRPr>
            </a:lvl4pPr>
            <a:lvl5pPr marL="2286000" lvl="4" indent="-342900" algn="l">
              <a:lnSpc>
                <a:spcPct val="115000"/>
              </a:lnSpc>
              <a:spcBef>
                <a:spcPts val="1600"/>
              </a:spcBef>
              <a:spcAft>
                <a:spcPts val="0"/>
              </a:spcAft>
              <a:buClr>
                <a:schemeClr val="lt1"/>
              </a:buClr>
              <a:buSzPts val="1800"/>
              <a:buChar char="○"/>
              <a:defRPr sz="1800" b="1">
                <a:solidFill>
                  <a:schemeClr val="lt1"/>
                </a:solidFill>
              </a:defRPr>
            </a:lvl5pPr>
            <a:lvl6pPr marL="2743200" lvl="5" indent="-342900" algn="l">
              <a:lnSpc>
                <a:spcPct val="115000"/>
              </a:lnSpc>
              <a:spcBef>
                <a:spcPts val="1600"/>
              </a:spcBef>
              <a:spcAft>
                <a:spcPts val="0"/>
              </a:spcAft>
              <a:buClr>
                <a:schemeClr val="lt1"/>
              </a:buClr>
              <a:buSzPts val="1800"/>
              <a:buChar char="■"/>
              <a:defRPr sz="1800" b="1">
                <a:solidFill>
                  <a:schemeClr val="lt1"/>
                </a:solidFill>
              </a:defRPr>
            </a:lvl6pPr>
            <a:lvl7pPr marL="3200400" lvl="6" indent="-342900" algn="l">
              <a:lnSpc>
                <a:spcPct val="115000"/>
              </a:lnSpc>
              <a:spcBef>
                <a:spcPts val="1600"/>
              </a:spcBef>
              <a:spcAft>
                <a:spcPts val="0"/>
              </a:spcAft>
              <a:buClr>
                <a:schemeClr val="lt1"/>
              </a:buClr>
              <a:buSzPts val="1800"/>
              <a:buChar char="●"/>
              <a:defRPr sz="1800" b="1">
                <a:solidFill>
                  <a:schemeClr val="lt1"/>
                </a:solidFill>
              </a:defRPr>
            </a:lvl7pPr>
            <a:lvl8pPr marL="3657600" lvl="7" indent="-342900" algn="l">
              <a:lnSpc>
                <a:spcPct val="115000"/>
              </a:lnSpc>
              <a:spcBef>
                <a:spcPts val="1600"/>
              </a:spcBef>
              <a:spcAft>
                <a:spcPts val="0"/>
              </a:spcAft>
              <a:buClr>
                <a:schemeClr val="lt1"/>
              </a:buClr>
              <a:buSzPts val="1800"/>
              <a:buChar char="○"/>
              <a:defRPr sz="1800" b="1">
                <a:solidFill>
                  <a:schemeClr val="lt1"/>
                </a:solidFill>
              </a:defRPr>
            </a:lvl8pPr>
            <a:lvl9pPr marL="4114800" lvl="8" indent="-342900" algn="l">
              <a:lnSpc>
                <a:spcPct val="115000"/>
              </a:lnSpc>
              <a:spcBef>
                <a:spcPts val="1600"/>
              </a:spcBef>
              <a:spcAft>
                <a:spcPts val="1600"/>
              </a:spcAft>
              <a:buClr>
                <a:schemeClr val="lt1"/>
              </a:buClr>
              <a:buSzPts val="1800"/>
              <a:buChar char="■"/>
              <a:defRPr sz="1800" b="1">
                <a:solidFill>
                  <a:schemeClr val="lt1"/>
                </a:solidFill>
              </a:defRPr>
            </a:lvl9pPr>
          </a:lstStyle>
          <a:p>
            <a:endParaRPr/>
          </a:p>
        </p:txBody>
      </p:sp>
      <p:sp>
        <p:nvSpPr>
          <p:cNvPr id="86" name="Google Shape;86;p18"/>
          <p:cNvSpPr txBox="1">
            <a:spLocks noGrp="1"/>
          </p:cNvSpPr>
          <p:nvPr>
            <p:ph type="body" idx="2"/>
          </p:nvPr>
        </p:nvSpPr>
        <p:spPr>
          <a:xfrm>
            <a:off x="1708775" y="3846750"/>
            <a:ext cx="2682300" cy="323100"/>
          </a:xfrm>
          <a:prstGeom prst="rect">
            <a:avLst/>
          </a:prstGeom>
          <a:noFill/>
          <a:ln>
            <a:noFill/>
          </a:ln>
        </p:spPr>
        <p:txBody>
          <a:bodyPr spcFirstLastPara="1" wrap="square" lIns="91425" tIns="91425" rIns="91425" bIns="91425" anchor="t" anchorCtr="0">
            <a:noAutofit/>
          </a:bodyPr>
          <a:lstStyle>
            <a:lvl1pPr marL="457200" lvl="0" indent="-323850" algn="l">
              <a:lnSpc>
                <a:spcPct val="115000"/>
              </a:lnSpc>
              <a:spcBef>
                <a:spcPts val="0"/>
              </a:spcBef>
              <a:spcAft>
                <a:spcPts val="0"/>
              </a:spcAft>
              <a:buClr>
                <a:srgbClr val="B9CE00"/>
              </a:buClr>
              <a:buSzPts val="1500"/>
              <a:buChar char="●"/>
              <a:defRPr sz="1500">
                <a:solidFill>
                  <a:srgbClr val="B9CE00"/>
                </a:solidFill>
              </a:defRPr>
            </a:lvl1pPr>
            <a:lvl2pPr marL="914400" lvl="1" indent="-317500" algn="l">
              <a:lnSpc>
                <a:spcPct val="115000"/>
              </a:lnSpc>
              <a:spcBef>
                <a:spcPts val="1600"/>
              </a:spcBef>
              <a:spcAft>
                <a:spcPts val="0"/>
              </a:spcAft>
              <a:buClr>
                <a:srgbClr val="B9CE00"/>
              </a:buClr>
              <a:buSzPts val="1400"/>
              <a:buChar char="○"/>
              <a:defRPr>
                <a:solidFill>
                  <a:srgbClr val="B9CE00"/>
                </a:solidFill>
              </a:defRPr>
            </a:lvl2pPr>
            <a:lvl3pPr marL="1371600" lvl="2" indent="-317500" algn="l">
              <a:lnSpc>
                <a:spcPct val="115000"/>
              </a:lnSpc>
              <a:spcBef>
                <a:spcPts val="1600"/>
              </a:spcBef>
              <a:spcAft>
                <a:spcPts val="0"/>
              </a:spcAft>
              <a:buClr>
                <a:srgbClr val="B9CE00"/>
              </a:buClr>
              <a:buSzPts val="1400"/>
              <a:buChar char="■"/>
              <a:defRPr>
                <a:solidFill>
                  <a:srgbClr val="B9CE00"/>
                </a:solidFill>
              </a:defRPr>
            </a:lvl3pPr>
            <a:lvl4pPr marL="1828800" lvl="3" indent="-317500" algn="l">
              <a:lnSpc>
                <a:spcPct val="115000"/>
              </a:lnSpc>
              <a:spcBef>
                <a:spcPts val="1600"/>
              </a:spcBef>
              <a:spcAft>
                <a:spcPts val="0"/>
              </a:spcAft>
              <a:buClr>
                <a:srgbClr val="B9CE00"/>
              </a:buClr>
              <a:buSzPts val="1400"/>
              <a:buChar char="●"/>
              <a:defRPr>
                <a:solidFill>
                  <a:srgbClr val="B9CE00"/>
                </a:solidFill>
              </a:defRPr>
            </a:lvl4pPr>
            <a:lvl5pPr marL="2286000" lvl="4" indent="-317500" algn="l">
              <a:lnSpc>
                <a:spcPct val="115000"/>
              </a:lnSpc>
              <a:spcBef>
                <a:spcPts val="1600"/>
              </a:spcBef>
              <a:spcAft>
                <a:spcPts val="0"/>
              </a:spcAft>
              <a:buClr>
                <a:srgbClr val="B9CE00"/>
              </a:buClr>
              <a:buSzPts val="1400"/>
              <a:buChar char="○"/>
              <a:defRPr>
                <a:solidFill>
                  <a:srgbClr val="B9CE00"/>
                </a:solidFill>
              </a:defRPr>
            </a:lvl5pPr>
            <a:lvl6pPr marL="2743200" lvl="5" indent="-317500" algn="l">
              <a:lnSpc>
                <a:spcPct val="115000"/>
              </a:lnSpc>
              <a:spcBef>
                <a:spcPts val="1600"/>
              </a:spcBef>
              <a:spcAft>
                <a:spcPts val="0"/>
              </a:spcAft>
              <a:buClr>
                <a:srgbClr val="B9CE00"/>
              </a:buClr>
              <a:buSzPts val="1400"/>
              <a:buChar char="■"/>
              <a:defRPr>
                <a:solidFill>
                  <a:srgbClr val="B9CE00"/>
                </a:solidFill>
              </a:defRPr>
            </a:lvl6pPr>
            <a:lvl7pPr marL="3200400" lvl="6" indent="-317500" algn="l">
              <a:lnSpc>
                <a:spcPct val="115000"/>
              </a:lnSpc>
              <a:spcBef>
                <a:spcPts val="1600"/>
              </a:spcBef>
              <a:spcAft>
                <a:spcPts val="0"/>
              </a:spcAft>
              <a:buClr>
                <a:srgbClr val="B9CE00"/>
              </a:buClr>
              <a:buSzPts val="1400"/>
              <a:buChar char="●"/>
              <a:defRPr>
                <a:solidFill>
                  <a:srgbClr val="B9CE00"/>
                </a:solidFill>
              </a:defRPr>
            </a:lvl7pPr>
            <a:lvl8pPr marL="3657600" lvl="7" indent="-317500" algn="l">
              <a:lnSpc>
                <a:spcPct val="115000"/>
              </a:lnSpc>
              <a:spcBef>
                <a:spcPts val="1600"/>
              </a:spcBef>
              <a:spcAft>
                <a:spcPts val="0"/>
              </a:spcAft>
              <a:buClr>
                <a:srgbClr val="B9CE00"/>
              </a:buClr>
              <a:buSzPts val="1400"/>
              <a:buChar char="○"/>
              <a:defRPr>
                <a:solidFill>
                  <a:srgbClr val="B9CE00"/>
                </a:solidFill>
              </a:defRPr>
            </a:lvl8pPr>
            <a:lvl9pPr marL="4114800" lvl="8" indent="-317500" algn="l">
              <a:lnSpc>
                <a:spcPct val="115000"/>
              </a:lnSpc>
              <a:spcBef>
                <a:spcPts val="1600"/>
              </a:spcBef>
              <a:spcAft>
                <a:spcPts val="1600"/>
              </a:spcAft>
              <a:buClr>
                <a:srgbClr val="B9CE00"/>
              </a:buClr>
              <a:buSzPts val="1400"/>
              <a:buChar char="■"/>
              <a:defRPr>
                <a:solidFill>
                  <a:srgbClr val="B9CE00"/>
                </a:solidFill>
              </a:defRPr>
            </a:lvl9pPr>
          </a:lstStyle>
          <a:p>
            <a:endParaRPr/>
          </a:p>
        </p:txBody>
      </p:sp>
      <p:pic>
        <p:nvPicPr>
          <p:cNvPr id="87" name="Google Shape;87;p18"/>
          <p:cNvPicPr preferRelativeResize="0"/>
          <p:nvPr/>
        </p:nvPicPr>
        <p:blipFill rotWithShape="1">
          <a:blip r:embed="rId4">
            <a:alphaModFix/>
          </a:blip>
          <a:srcRect/>
          <a:stretch/>
        </p:blipFill>
        <p:spPr>
          <a:xfrm>
            <a:off x="586375" y="618922"/>
            <a:ext cx="3286476" cy="921750"/>
          </a:xfrm>
          <a:prstGeom prst="rect">
            <a:avLst/>
          </a:prstGeom>
          <a:noFill/>
          <a:ln>
            <a:noFill/>
          </a:ln>
        </p:spPr>
      </p:pic>
      <p:sp>
        <p:nvSpPr>
          <p:cNvPr id="88" name="Google Shape;88;p18"/>
          <p:cNvSpPr/>
          <p:nvPr/>
        </p:nvSpPr>
        <p:spPr>
          <a:xfrm>
            <a:off x="0" y="70575"/>
            <a:ext cx="9144000" cy="1911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9" name="Google Shape;89;p18"/>
          <p:cNvPicPr preferRelativeResize="0"/>
          <p:nvPr/>
        </p:nvPicPr>
        <p:blipFill rotWithShape="1">
          <a:blip r:embed="rId5">
            <a:alphaModFix/>
          </a:blip>
          <a:srcRect/>
          <a:stretch/>
        </p:blipFill>
        <p:spPr>
          <a:xfrm>
            <a:off x="469625" y="446400"/>
            <a:ext cx="5474020" cy="1536075"/>
          </a:xfrm>
          <a:prstGeom prst="rect">
            <a:avLst/>
          </a:prstGeom>
          <a:noFill/>
          <a:ln>
            <a:noFill/>
          </a:ln>
        </p:spPr>
      </p:pic>
      <p:pic>
        <p:nvPicPr>
          <p:cNvPr id="90" name="Google Shape;90;p18"/>
          <p:cNvPicPr preferRelativeResize="0"/>
          <p:nvPr/>
        </p:nvPicPr>
        <p:blipFill rotWithShape="1">
          <a:blip r:embed="rId6">
            <a:alphaModFix amt="4000"/>
          </a:blip>
          <a:srcRect b="62311"/>
          <a:stretch/>
        </p:blipFill>
        <p:spPr>
          <a:xfrm>
            <a:off x="4813000" y="70575"/>
            <a:ext cx="4331001" cy="1911901"/>
          </a:xfrm>
          <a:prstGeom prst="rect">
            <a:avLst/>
          </a:prstGeom>
          <a:noFill/>
          <a:ln>
            <a:noFill/>
          </a:ln>
        </p:spPr>
      </p:pic>
    </p:spTree>
    <p:extLst>
      <p:ext uri="{BB962C8B-B14F-4D97-AF65-F5344CB8AC3E}">
        <p14:creationId xmlns:p14="http://schemas.microsoft.com/office/powerpoint/2010/main" val="344723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72"/>
        <p:cNvGrpSpPr/>
        <p:nvPr/>
      </p:nvGrpSpPr>
      <p:grpSpPr>
        <a:xfrm>
          <a:off x="0" y="0"/>
          <a:ext cx="0" cy="0"/>
          <a:chOff x="0" y="0"/>
          <a:chExt cx="0" cy="0"/>
        </a:xfrm>
      </p:grpSpPr>
      <p:sp>
        <p:nvSpPr>
          <p:cNvPr id="173" name="Google Shape;173;p28"/>
          <p:cNvSpPr/>
          <p:nvPr/>
        </p:nvSpPr>
        <p:spPr>
          <a:xfrm>
            <a:off x="50" y="112825"/>
            <a:ext cx="4553700" cy="5030400"/>
          </a:xfrm>
          <a:prstGeom prst="rect">
            <a:avLst/>
          </a:prstGeom>
          <a:solidFill>
            <a:srgbClr val="292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28"/>
          <p:cNvSpPr txBox="1">
            <a:spLocks noGrp="1"/>
          </p:cNvSpPr>
          <p:nvPr>
            <p:ph type="body" idx="1"/>
          </p:nvPr>
        </p:nvSpPr>
        <p:spPr>
          <a:xfrm>
            <a:off x="446525" y="1152475"/>
            <a:ext cx="34182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A9E2"/>
              </a:buClr>
              <a:buSzPts val="1800"/>
              <a:buChar char="●"/>
              <a:defRPr sz="1500" b="1">
                <a:solidFill>
                  <a:srgbClr val="00A9E2"/>
                </a:solidFill>
              </a:defRPr>
            </a:lvl1pPr>
            <a:lvl2pPr marL="914400" lvl="1" indent="-317500" algn="l">
              <a:lnSpc>
                <a:spcPct val="115000"/>
              </a:lnSpc>
              <a:spcBef>
                <a:spcPts val="0"/>
              </a:spcBef>
              <a:spcAft>
                <a:spcPts val="0"/>
              </a:spcAft>
              <a:buClr>
                <a:srgbClr val="00A9E2"/>
              </a:buClr>
              <a:buSzPts val="1400"/>
              <a:buChar char="●"/>
              <a:defRPr sz="1500" b="1">
                <a:solidFill>
                  <a:srgbClr val="00A9E2"/>
                </a:solidFill>
              </a:defRPr>
            </a:lvl2pPr>
            <a:lvl3pPr marL="1371600" lvl="2" indent="-317500" algn="l">
              <a:lnSpc>
                <a:spcPct val="115000"/>
              </a:lnSpc>
              <a:spcBef>
                <a:spcPts val="0"/>
              </a:spcBef>
              <a:spcAft>
                <a:spcPts val="0"/>
              </a:spcAft>
              <a:buClr>
                <a:srgbClr val="00A9E2"/>
              </a:buClr>
              <a:buSzPts val="1400"/>
              <a:buChar char="●"/>
              <a:defRPr sz="1500" b="1">
                <a:solidFill>
                  <a:srgbClr val="00A9E2"/>
                </a:solidFill>
              </a:defRPr>
            </a:lvl3pPr>
            <a:lvl4pPr marL="1828800" lvl="3" indent="-317500" algn="l">
              <a:lnSpc>
                <a:spcPct val="115000"/>
              </a:lnSpc>
              <a:spcBef>
                <a:spcPts val="0"/>
              </a:spcBef>
              <a:spcAft>
                <a:spcPts val="0"/>
              </a:spcAft>
              <a:buClr>
                <a:srgbClr val="00A9E2"/>
              </a:buClr>
              <a:buSzPts val="1400"/>
              <a:buChar char="●"/>
              <a:defRPr sz="1500" b="1">
                <a:solidFill>
                  <a:srgbClr val="00A9E2"/>
                </a:solidFill>
              </a:defRPr>
            </a:lvl4pPr>
            <a:lvl5pPr marL="2286000" lvl="4" indent="-317500" algn="l">
              <a:lnSpc>
                <a:spcPct val="115000"/>
              </a:lnSpc>
              <a:spcBef>
                <a:spcPts val="0"/>
              </a:spcBef>
              <a:spcAft>
                <a:spcPts val="0"/>
              </a:spcAft>
              <a:buClr>
                <a:srgbClr val="00A9E2"/>
              </a:buClr>
              <a:buSzPts val="1400"/>
              <a:buChar char="●"/>
              <a:defRPr sz="1500" b="1">
                <a:solidFill>
                  <a:srgbClr val="00A9E2"/>
                </a:solidFill>
              </a:defRPr>
            </a:lvl5pPr>
            <a:lvl6pPr marL="2743200" lvl="5" indent="-317500" algn="l">
              <a:lnSpc>
                <a:spcPct val="115000"/>
              </a:lnSpc>
              <a:spcBef>
                <a:spcPts val="0"/>
              </a:spcBef>
              <a:spcAft>
                <a:spcPts val="0"/>
              </a:spcAft>
              <a:buClr>
                <a:srgbClr val="00A9E2"/>
              </a:buClr>
              <a:buSzPts val="1400"/>
              <a:buChar char="■"/>
              <a:defRPr sz="1500" b="1">
                <a:solidFill>
                  <a:srgbClr val="00A9E2"/>
                </a:solidFill>
              </a:defRPr>
            </a:lvl6pPr>
            <a:lvl7pPr marL="3200400" lvl="6" indent="-317500" algn="l">
              <a:lnSpc>
                <a:spcPct val="115000"/>
              </a:lnSpc>
              <a:spcBef>
                <a:spcPts val="0"/>
              </a:spcBef>
              <a:spcAft>
                <a:spcPts val="0"/>
              </a:spcAft>
              <a:buClr>
                <a:srgbClr val="00A9E2"/>
              </a:buClr>
              <a:buSzPts val="1400"/>
              <a:buChar char="●"/>
              <a:defRPr sz="1500" b="1">
                <a:solidFill>
                  <a:srgbClr val="00A9E2"/>
                </a:solidFill>
              </a:defRPr>
            </a:lvl7pPr>
            <a:lvl8pPr marL="3657600" lvl="7" indent="-317500" algn="l">
              <a:lnSpc>
                <a:spcPct val="115000"/>
              </a:lnSpc>
              <a:spcBef>
                <a:spcPts val="0"/>
              </a:spcBef>
              <a:spcAft>
                <a:spcPts val="0"/>
              </a:spcAft>
              <a:buClr>
                <a:srgbClr val="00A9E2"/>
              </a:buClr>
              <a:buSzPts val="1400"/>
              <a:buChar char="○"/>
              <a:defRPr sz="1500" b="1">
                <a:solidFill>
                  <a:srgbClr val="00A9E2"/>
                </a:solidFill>
              </a:defRPr>
            </a:lvl8pPr>
            <a:lvl9pPr marL="4114800" lvl="8" indent="-317500" algn="l">
              <a:lnSpc>
                <a:spcPct val="115000"/>
              </a:lnSpc>
              <a:spcBef>
                <a:spcPts val="0"/>
              </a:spcBef>
              <a:spcAft>
                <a:spcPts val="0"/>
              </a:spcAft>
              <a:buClr>
                <a:srgbClr val="00A9E2"/>
              </a:buClr>
              <a:buSzPts val="1400"/>
              <a:buChar char="■"/>
              <a:defRPr sz="1500" b="1">
                <a:solidFill>
                  <a:srgbClr val="00A9E2"/>
                </a:solidFill>
              </a:defRPr>
            </a:lvl9pPr>
          </a:lstStyle>
          <a:p>
            <a:endParaRPr/>
          </a:p>
        </p:txBody>
      </p:sp>
      <p:sp>
        <p:nvSpPr>
          <p:cNvPr id="175" name="Google Shape;175;p28"/>
          <p:cNvSpPr txBox="1">
            <a:spLocks noGrp="1"/>
          </p:cNvSpPr>
          <p:nvPr>
            <p:ph type="title"/>
          </p:nvPr>
        </p:nvSpPr>
        <p:spPr>
          <a:xfrm>
            <a:off x="506570" y="213700"/>
            <a:ext cx="3358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solidFill>
                  <a:srgbClr val="FFFFFF"/>
                </a:solidFill>
              </a:defRPr>
            </a:lvl2pPr>
            <a:lvl3pPr lvl="2" algn="l">
              <a:lnSpc>
                <a:spcPct val="100000"/>
              </a:lnSpc>
              <a:spcBef>
                <a:spcPts val="0"/>
              </a:spcBef>
              <a:spcAft>
                <a:spcPts val="0"/>
              </a:spcAft>
              <a:buSzPts val="2800"/>
              <a:buNone/>
              <a:defRPr>
                <a:solidFill>
                  <a:srgbClr val="FFFFFF"/>
                </a:solidFill>
              </a:defRPr>
            </a:lvl3pPr>
            <a:lvl4pPr lvl="3" algn="l">
              <a:lnSpc>
                <a:spcPct val="100000"/>
              </a:lnSpc>
              <a:spcBef>
                <a:spcPts val="0"/>
              </a:spcBef>
              <a:spcAft>
                <a:spcPts val="0"/>
              </a:spcAft>
              <a:buSzPts val="2800"/>
              <a:buNone/>
              <a:defRPr>
                <a:solidFill>
                  <a:srgbClr val="FFFFFF"/>
                </a:solidFill>
              </a:defRPr>
            </a:lvl4pPr>
            <a:lvl5pPr lvl="4" algn="l">
              <a:lnSpc>
                <a:spcPct val="100000"/>
              </a:lnSpc>
              <a:spcBef>
                <a:spcPts val="0"/>
              </a:spcBef>
              <a:spcAft>
                <a:spcPts val="0"/>
              </a:spcAft>
              <a:buSzPts val="2800"/>
              <a:buNone/>
              <a:defRPr>
                <a:solidFill>
                  <a:srgbClr val="FFFFFF"/>
                </a:solidFill>
              </a:defRPr>
            </a:lvl5pPr>
            <a:lvl6pPr lvl="5" algn="l">
              <a:lnSpc>
                <a:spcPct val="100000"/>
              </a:lnSpc>
              <a:spcBef>
                <a:spcPts val="0"/>
              </a:spcBef>
              <a:spcAft>
                <a:spcPts val="0"/>
              </a:spcAft>
              <a:buSzPts val="2800"/>
              <a:buNone/>
              <a:defRPr>
                <a:solidFill>
                  <a:srgbClr val="FFFFFF"/>
                </a:solidFill>
              </a:defRPr>
            </a:lvl6pPr>
            <a:lvl7pPr lvl="6" algn="l">
              <a:lnSpc>
                <a:spcPct val="100000"/>
              </a:lnSpc>
              <a:spcBef>
                <a:spcPts val="0"/>
              </a:spcBef>
              <a:spcAft>
                <a:spcPts val="0"/>
              </a:spcAft>
              <a:buSzPts val="2800"/>
              <a:buNone/>
              <a:defRPr>
                <a:solidFill>
                  <a:srgbClr val="FFFFFF"/>
                </a:solidFill>
              </a:defRPr>
            </a:lvl7pPr>
            <a:lvl8pPr lvl="7" algn="l">
              <a:lnSpc>
                <a:spcPct val="100000"/>
              </a:lnSpc>
              <a:spcBef>
                <a:spcPts val="0"/>
              </a:spcBef>
              <a:spcAft>
                <a:spcPts val="0"/>
              </a:spcAft>
              <a:buSzPts val="2800"/>
              <a:buNone/>
              <a:defRPr>
                <a:solidFill>
                  <a:srgbClr val="FFFFFF"/>
                </a:solidFill>
              </a:defRPr>
            </a:lvl8pPr>
            <a:lvl9pPr lvl="8" algn="l">
              <a:lnSpc>
                <a:spcPct val="100000"/>
              </a:lnSpc>
              <a:spcBef>
                <a:spcPts val="0"/>
              </a:spcBef>
              <a:spcAft>
                <a:spcPts val="0"/>
              </a:spcAft>
              <a:buSzPts val="2800"/>
              <a:buNone/>
              <a:defRPr>
                <a:solidFill>
                  <a:srgbClr val="FFFFFF"/>
                </a:solidFill>
              </a:defRPr>
            </a:lvl9pPr>
          </a:lstStyle>
          <a:p>
            <a:endParaRPr/>
          </a:p>
        </p:txBody>
      </p:sp>
      <p:sp>
        <p:nvSpPr>
          <p:cNvPr id="176" name="Google Shape;176;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F1B27"/>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F1B27"/>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a:t>
            </a:fld>
            <a:endParaRPr kumimoji="0" sz="1300" b="0" i="0" u="none" strike="noStrike" kern="0" cap="none" spc="0" normalizeH="0" baseline="0" noProof="0">
              <a:ln>
                <a:noFill/>
              </a:ln>
              <a:solidFill>
                <a:srgbClr val="0F1B27"/>
              </a:solidFill>
              <a:effectLst/>
              <a:uLnTx/>
              <a:uFillTx/>
              <a:latin typeface="Open Sans"/>
              <a:ea typeface="Open Sans"/>
              <a:cs typeface="Open Sans"/>
              <a:sym typeface="Open Sans"/>
            </a:endParaRPr>
          </a:p>
        </p:txBody>
      </p:sp>
      <p:pic>
        <p:nvPicPr>
          <p:cNvPr id="177" name="Google Shape;177;p28"/>
          <p:cNvPicPr preferRelativeResize="0"/>
          <p:nvPr/>
        </p:nvPicPr>
        <p:blipFill rotWithShape="1">
          <a:blip r:embed="rId2">
            <a:alphaModFix/>
          </a:blip>
          <a:srcRect/>
          <a:stretch/>
        </p:blipFill>
        <p:spPr>
          <a:xfrm>
            <a:off x="120450" y="4749851"/>
            <a:ext cx="912337" cy="255875"/>
          </a:xfrm>
          <a:prstGeom prst="rect">
            <a:avLst/>
          </a:prstGeom>
          <a:noFill/>
          <a:ln>
            <a:noFill/>
          </a:ln>
        </p:spPr>
      </p:pic>
    </p:spTree>
    <p:extLst>
      <p:ext uri="{BB962C8B-B14F-4D97-AF65-F5344CB8AC3E}">
        <p14:creationId xmlns:p14="http://schemas.microsoft.com/office/powerpoint/2010/main" val="2292952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4"/>
        <p:cNvGrpSpPr/>
        <p:nvPr/>
      </p:nvGrpSpPr>
      <p:grpSpPr>
        <a:xfrm>
          <a:off x="0" y="0"/>
          <a:ext cx="0" cy="0"/>
          <a:chOff x="0" y="0"/>
          <a:chExt cx="0" cy="0"/>
        </a:xfrm>
      </p:grpSpPr>
      <p:sp>
        <p:nvSpPr>
          <p:cNvPr id="65" name="Google Shape;65;p15"/>
          <p:cNvSpPr/>
          <p:nvPr/>
        </p:nvSpPr>
        <p:spPr>
          <a:xfrm>
            <a:off x="0" y="94025"/>
            <a:ext cx="9144000" cy="938700"/>
          </a:xfrm>
          <a:prstGeom prst="rect">
            <a:avLst/>
          </a:prstGeom>
          <a:solidFill>
            <a:srgbClr val="292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15"/>
          <p:cNvSpPr txBox="1">
            <a:spLocks noGrp="1"/>
          </p:cNvSpPr>
          <p:nvPr>
            <p:ph type="title"/>
          </p:nvPr>
        </p:nvSpPr>
        <p:spPr>
          <a:xfrm>
            <a:off x="506567" y="21368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solidFill>
                  <a:srgbClr val="FFFFFF"/>
                </a:solidFill>
              </a:defRPr>
            </a:lvl2pPr>
            <a:lvl3pPr lvl="2" algn="l">
              <a:lnSpc>
                <a:spcPct val="100000"/>
              </a:lnSpc>
              <a:spcBef>
                <a:spcPts val="0"/>
              </a:spcBef>
              <a:spcAft>
                <a:spcPts val="0"/>
              </a:spcAft>
              <a:buSzPts val="2800"/>
              <a:buNone/>
              <a:defRPr>
                <a:solidFill>
                  <a:srgbClr val="FFFFFF"/>
                </a:solidFill>
              </a:defRPr>
            </a:lvl3pPr>
            <a:lvl4pPr lvl="3" algn="l">
              <a:lnSpc>
                <a:spcPct val="100000"/>
              </a:lnSpc>
              <a:spcBef>
                <a:spcPts val="0"/>
              </a:spcBef>
              <a:spcAft>
                <a:spcPts val="0"/>
              </a:spcAft>
              <a:buSzPts val="2800"/>
              <a:buNone/>
              <a:defRPr>
                <a:solidFill>
                  <a:srgbClr val="FFFFFF"/>
                </a:solidFill>
              </a:defRPr>
            </a:lvl4pPr>
            <a:lvl5pPr lvl="4" algn="l">
              <a:lnSpc>
                <a:spcPct val="100000"/>
              </a:lnSpc>
              <a:spcBef>
                <a:spcPts val="0"/>
              </a:spcBef>
              <a:spcAft>
                <a:spcPts val="0"/>
              </a:spcAft>
              <a:buSzPts val="2800"/>
              <a:buNone/>
              <a:defRPr>
                <a:solidFill>
                  <a:srgbClr val="FFFFFF"/>
                </a:solidFill>
              </a:defRPr>
            </a:lvl5pPr>
            <a:lvl6pPr lvl="5" algn="l">
              <a:lnSpc>
                <a:spcPct val="100000"/>
              </a:lnSpc>
              <a:spcBef>
                <a:spcPts val="0"/>
              </a:spcBef>
              <a:spcAft>
                <a:spcPts val="0"/>
              </a:spcAft>
              <a:buSzPts val="2800"/>
              <a:buNone/>
              <a:defRPr>
                <a:solidFill>
                  <a:srgbClr val="FFFFFF"/>
                </a:solidFill>
              </a:defRPr>
            </a:lvl6pPr>
            <a:lvl7pPr lvl="6" algn="l">
              <a:lnSpc>
                <a:spcPct val="100000"/>
              </a:lnSpc>
              <a:spcBef>
                <a:spcPts val="0"/>
              </a:spcBef>
              <a:spcAft>
                <a:spcPts val="0"/>
              </a:spcAft>
              <a:buSzPts val="2800"/>
              <a:buNone/>
              <a:defRPr>
                <a:solidFill>
                  <a:srgbClr val="FFFFFF"/>
                </a:solidFill>
              </a:defRPr>
            </a:lvl7pPr>
            <a:lvl8pPr lvl="7" algn="l">
              <a:lnSpc>
                <a:spcPct val="100000"/>
              </a:lnSpc>
              <a:spcBef>
                <a:spcPts val="0"/>
              </a:spcBef>
              <a:spcAft>
                <a:spcPts val="0"/>
              </a:spcAft>
              <a:buSzPts val="2800"/>
              <a:buNone/>
              <a:defRPr>
                <a:solidFill>
                  <a:srgbClr val="FFFFFF"/>
                </a:solidFill>
              </a:defRPr>
            </a:lvl8pPr>
            <a:lvl9pPr lvl="8" algn="l">
              <a:lnSpc>
                <a:spcPct val="100000"/>
              </a:lnSpc>
              <a:spcBef>
                <a:spcPts val="0"/>
              </a:spcBef>
              <a:spcAft>
                <a:spcPts val="0"/>
              </a:spcAft>
              <a:buSzPts val="2800"/>
              <a:buNone/>
              <a:defRPr>
                <a:solidFill>
                  <a:srgbClr val="FFFFFF"/>
                </a:solidFill>
              </a:defRPr>
            </a:lvl9pPr>
          </a:lstStyle>
          <a:p>
            <a:endParaRPr/>
          </a:p>
        </p:txBody>
      </p:sp>
      <p:sp>
        <p:nvSpPr>
          <p:cNvPr id="67" name="Google Shape;67;p15"/>
          <p:cNvSpPr txBox="1">
            <a:spLocks noGrp="1"/>
          </p:cNvSpPr>
          <p:nvPr>
            <p:ph type="body" idx="1"/>
          </p:nvPr>
        </p:nvSpPr>
        <p:spPr>
          <a:xfrm>
            <a:off x="506575" y="1154363"/>
            <a:ext cx="79992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500" b="1">
                <a:solidFill>
                  <a:srgbClr val="050A1D"/>
                </a:solidFill>
              </a:defRPr>
            </a:lvl1pPr>
            <a:lvl2pPr marL="914400" lvl="1" indent="-317500" algn="l">
              <a:lnSpc>
                <a:spcPct val="115000"/>
              </a:lnSpc>
              <a:spcBef>
                <a:spcPts val="0"/>
              </a:spcBef>
              <a:spcAft>
                <a:spcPts val="0"/>
              </a:spcAft>
              <a:buSzPts val="1400"/>
              <a:buChar char="○"/>
              <a:defRPr sz="1500" b="1">
                <a:solidFill>
                  <a:srgbClr val="050A1D"/>
                </a:solidFill>
              </a:defRPr>
            </a:lvl2pPr>
            <a:lvl3pPr marL="1371600" lvl="2" indent="-317500" algn="l">
              <a:lnSpc>
                <a:spcPct val="115000"/>
              </a:lnSpc>
              <a:spcBef>
                <a:spcPts val="0"/>
              </a:spcBef>
              <a:spcAft>
                <a:spcPts val="0"/>
              </a:spcAft>
              <a:buSzPts val="1400"/>
              <a:buChar char="■"/>
              <a:defRPr sz="1500" b="1">
                <a:solidFill>
                  <a:srgbClr val="050A1D"/>
                </a:solidFill>
              </a:defRPr>
            </a:lvl3pPr>
            <a:lvl4pPr marL="1828800" lvl="3" indent="-317500" algn="l">
              <a:lnSpc>
                <a:spcPct val="115000"/>
              </a:lnSpc>
              <a:spcBef>
                <a:spcPts val="0"/>
              </a:spcBef>
              <a:spcAft>
                <a:spcPts val="0"/>
              </a:spcAft>
              <a:buSzPts val="1400"/>
              <a:buChar char="●"/>
              <a:defRPr sz="1500" b="1">
                <a:solidFill>
                  <a:srgbClr val="050A1D"/>
                </a:solidFill>
              </a:defRPr>
            </a:lvl4pPr>
            <a:lvl5pPr marL="2286000" lvl="4" indent="-317500" algn="l">
              <a:lnSpc>
                <a:spcPct val="115000"/>
              </a:lnSpc>
              <a:spcBef>
                <a:spcPts val="0"/>
              </a:spcBef>
              <a:spcAft>
                <a:spcPts val="0"/>
              </a:spcAft>
              <a:buSzPts val="1400"/>
              <a:buChar char="○"/>
              <a:defRPr sz="1500" b="1">
                <a:solidFill>
                  <a:srgbClr val="050A1D"/>
                </a:solidFill>
              </a:defRPr>
            </a:lvl5pPr>
            <a:lvl6pPr marL="2743200" lvl="5" indent="-317500" algn="l">
              <a:lnSpc>
                <a:spcPct val="115000"/>
              </a:lnSpc>
              <a:spcBef>
                <a:spcPts val="0"/>
              </a:spcBef>
              <a:spcAft>
                <a:spcPts val="0"/>
              </a:spcAft>
              <a:buSzPts val="1400"/>
              <a:buChar char="■"/>
              <a:defRPr sz="1500" b="1">
                <a:solidFill>
                  <a:srgbClr val="050A1D"/>
                </a:solidFill>
              </a:defRPr>
            </a:lvl6pPr>
            <a:lvl7pPr marL="3200400" lvl="6" indent="-317500" algn="l">
              <a:lnSpc>
                <a:spcPct val="115000"/>
              </a:lnSpc>
              <a:spcBef>
                <a:spcPts val="0"/>
              </a:spcBef>
              <a:spcAft>
                <a:spcPts val="0"/>
              </a:spcAft>
              <a:buSzPts val="1400"/>
              <a:buChar char="●"/>
              <a:defRPr sz="1500" b="1">
                <a:solidFill>
                  <a:srgbClr val="050A1D"/>
                </a:solidFill>
              </a:defRPr>
            </a:lvl7pPr>
            <a:lvl8pPr marL="3657600" lvl="7" indent="-317500" algn="l">
              <a:lnSpc>
                <a:spcPct val="115000"/>
              </a:lnSpc>
              <a:spcBef>
                <a:spcPts val="0"/>
              </a:spcBef>
              <a:spcAft>
                <a:spcPts val="0"/>
              </a:spcAft>
              <a:buSzPts val="1400"/>
              <a:buChar char="○"/>
              <a:defRPr sz="1500" b="1">
                <a:solidFill>
                  <a:srgbClr val="050A1D"/>
                </a:solidFill>
              </a:defRPr>
            </a:lvl8pPr>
            <a:lvl9pPr marL="4114800" lvl="8" indent="-317500" algn="l">
              <a:lnSpc>
                <a:spcPct val="115000"/>
              </a:lnSpc>
              <a:spcBef>
                <a:spcPts val="0"/>
              </a:spcBef>
              <a:spcAft>
                <a:spcPts val="0"/>
              </a:spcAft>
              <a:buSzPts val="1400"/>
              <a:buChar char="■"/>
              <a:defRPr sz="1500" b="1">
                <a:solidFill>
                  <a:srgbClr val="050A1D"/>
                </a:solidFill>
              </a:defRPr>
            </a:lvl9pPr>
          </a:lstStyle>
          <a:p>
            <a:endParaRPr/>
          </a:p>
        </p:txBody>
      </p:sp>
      <p:sp>
        <p:nvSpPr>
          <p:cNvPr id="68" name="Google Shape;6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50A1D"/>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50A1D"/>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a:t>
            </a:fld>
            <a:endParaRPr kumimoji="0" sz="1300" b="0" i="0" u="none" strike="noStrike" kern="0" cap="none" spc="0" normalizeH="0" baseline="0" noProof="0">
              <a:ln>
                <a:noFill/>
              </a:ln>
              <a:solidFill>
                <a:srgbClr val="050A1D"/>
              </a:solidFill>
              <a:effectLst/>
              <a:uLnTx/>
              <a:uFillTx/>
              <a:latin typeface="Open Sans"/>
              <a:ea typeface="Open Sans"/>
              <a:cs typeface="Open Sans"/>
              <a:sym typeface="Open Sans"/>
            </a:endParaRPr>
          </a:p>
        </p:txBody>
      </p:sp>
      <p:pic>
        <p:nvPicPr>
          <p:cNvPr id="69" name="Google Shape;69;p15"/>
          <p:cNvPicPr preferRelativeResize="0"/>
          <p:nvPr/>
        </p:nvPicPr>
        <p:blipFill rotWithShape="1">
          <a:blip r:embed="rId2">
            <a:alphaModFix/>
          </a:blip>
          <a:srcRect l="10936" t="16471" b="16490"/>
          <a:stretch/>
        </p:blipFill>
        <p:spPr>
          <a:xfrm>
            <a:off x="120450" y="4749850"/>
            <a:ext cx="925381" cy="255875"/>
          </a:xfrm>
          <a:prstGeom prst="rect">
            <a:avLst/>
          </a:prstGeom>
          <a:noFill/>
          <a:ln>
            <a:noFill/>
          </a:ln>
        </p:spPr>
      </p:pic>
    </p:spTree>
    <p:extLst>
      <p:ext uri="{BB962C8B-B14F-4D97-AF65-F5344CB8AC3E}">
        <p14:creationId xmlns:p14="http://schemas.microsoft.com/office/powerpoint/2010/main" val="1397624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6.3 Question Slide - 03">
  <p:cSld name="06.3 Question Slide - 03">
    <p:bg>
      <p:bgPr>
        <a:solidFill>
          <a:srgbClr val="FFFFFF"/>
        </a:solidFill>
        <a:effectLst/>
      </p:bgPr>
    </p:bg>
    <p:spTree>
      <p:nvGrpSpPr>
        <p:cNvPr id="1" name="Shape 70"/>
        <p:cNvGrpSpPr/>
        <p:nvPr/>
      </p:nvGrpSpPr>
      <p:grpSpPr>
        <a:xfrm>
          <a:off x="0" y="0"/>
          <a:ext cx="0" cy="0"/>
          <a:chOff x="0" y="0"/>
          <a:chExt cx="0" cy="0"/>
        </a:xfrm>
      </p:grpSpPr>
      <p:sp>
        <p:nvSpPr>
          <p:cNvPr id="71" name="Google Shape;71;p16"/>
          <p:cNvSpPr/>
          <p:nvPr/>
        </p:nvSpPr>
        <p:spPr>
          <a:xfrm>
            <a:off x="0" y="0"/>
            <a:ext cx="4558800" cy="5143500"/>
          </a:xfrm>
          <a:prstGeom prst="rect">
            <a:avLst/>
          </a:prstGeom>
          <a:solidFill>
            <a:srgbClr val="292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72;p16"/>
          <p:cNvSpPr txBox="1">
            <a:spLocks noGrp="1"/>
          </p:cNvSpPr>
          <p:nvPr>
            <p:ph type="title"/>
          </p:nvPr>
        </p:nvSpPr>
        <p:spPr>
          <a:xfrm>
            <a:off x="551425" y="2150850"/>
            <a:ext cx="34398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3" name="Google Shape;73;p16"/>
          <p:cNvSpPr/>
          <p:nvPr/>
        </p:nvSpPr>
        <p:spPr>
          <a:xfrm>
            <a:off x="5585026" y="1301100"/>
            <a:ext cx="2541300" cy="2541300"/>
          </a:xfrm>
          <a:prstGeom prst="ellipse">
            <a:avLst/>
          </a:prstGeom>
          <a:solidFill>
            <a:srgbClr val="29292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0"/>
              <a:buFont typeface="Arial"/>
              <a:buNone/>
              <a:tabLst/>
              <a:defRPr/>
            </a:pPr>
            <a:r>
              <a:rPr kumimoji="0" lang="en-GB" sz="16000" b="1" i="0" u="none" strike="noStrike" kern="0" cap="none" spc="0" normalizeH="0" baseline="0" noProof="0">
                <a:ln>
                  <a:noFill/>
                </a:ln>
                <a:solidFill>
                  <a:srgbClr val="FFFFFF"/>
                </a:solidFill>
                <a:effectLst/>
                <a:uLnTx/>
                <a:uFillTx/>
                <a:latin typeface="Arial"/>
                <a:ea typeface="Arial"/>
                <a:cs typeface="Arial"/>
                <a:sym typeface="Arial"/>
              </a:rPr>
              <a:t>?</a:t>
            </a:r>
            <a:endParaRPr kumimoji="0" sz="16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 name="Google Shape;74;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pic>
        <p:nvPicPr>
          <p:cNvPr id="75" name="Google Shape;75;p16"/>
          <p:cNvPicPr preferRelativeResize="0"/>
          <p:nvPr/>
        </p:nvPicPr>
        <p:blipFill rotWithShape="1">
          <a:blip r:embed="rId2">
            <a:alphaModFix/>
          </a:blip>
          <a:srcRect/>
          <a:stretch/>
        </p:blipFill>
        <p:spPr>
          <a:xfrm>
            <a:off x="120450" y="4749851"/>
            <a:ext cx="912337" cy="255875"/>
          </a:xfrm>
          <a:prstGeom prst="rect">
            <a:avLst/>
          </a:prstGeom>
          <a:noFill/>
          <a:ln>
            <a:noFill/>
          </a:ln>
        </p:spPr>
      </p:pic>
    </p:spTree>
    <p:extLst>
      <p:ext uri="{BB962C8B-B14F-4D97-AF65-F5344CB8AC3E}">
        <p14:creationId xmlns:p14="http://schemas.microsoft.com/office/powerpoint/2010/main" val="3613971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3.2 Title &amp; Content Column x1 - White">
  <p:cSld name="03.2 Title &amp; Content Column x1 - White">
    <p:bg>
      <p:bgPr>
        <a:solidFill>
          <a:schemeClr val="lt1"/>
        </a:solidFill>
        <a:effectLst/>
      </p:bgPr>
    </p:bg>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557767"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93" name="Google Shape;293;p38"/>
          <p:cNvSpPr txBox="1">
            <a:spLocks noGrp="1"/>
          </p:cNvSpPr>
          <p:nvPr>
            <p:ph type="body" idx="1"/>
          </p:nvPr>
        </p:nvSpPr>
        <p:spPr>
          <a:xfrm>
            <a:off x="557767"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E84E0F"/>
              </a:buClr>
              <a:buSzPts val="1800"/>
              <a:buChar char="●"/>
              <a:defRPr>
                <a:solidFill>
                  <a:schemeClr val="dk1"/>
                </a:solidFill>
              </a:defRPr>
            </a:lvl1pPr>
            <a:lvl2pPr marL="914400" lvl="1" indent="-317500" algn="l">
              <a:lnSpc>
                <a:spcPct val="115000"/>
              </a:lnSpc>
              <a:spcBef>
                <a:spcPts val="1600"/>
              </a:spcBef>
              <a:spcAft>
                <a:spcPts val="0"/>
              </a:spcAft>
              <a:buClr>
                <a:srgbClr val="B9CE00"/>
              </a:buClr>
              <a:buSzPts val="1400"/>
              <a:buChar char="●"/>
              <a:defRPr>
                <a:solidFill>
                  <a:schemeClr val="dk1"/>
                </a:solidFill>
              </a:defRPr>
            </a:lvl2pPr>
            <a:lvl3pPr marL="1371600" lvl="2" indent="-317500" algn="l">
              <a:lnSpc>
                <a:spcPct val="115000"/>
              </a:lnSpc>
              <a:spcBef>
                <a:spcPts val="1600"/>
              </a:spcBef>
              <a:spcAft>
                <a:spcPts val="0"/>
              </a:spcAft>
              <a:buClr>
                <a:srgbClr val="E84E0F"/>
              </a:buClr>
              <a:buSzPts val="1400"/>
              <a:buChar char="●"/>
              <a:defRPr>
                <a:solidFill>
                  <a:schemeClr val="dk1"/>
                </a:solidFill>
              </a:defRPr>
            </a:lvl3pPr>
            <a:lvl4pPr marL="1828800" lvl="3" indent="-317500" algn="l">
              <a:lnSpc>
                <a:spcPct val="115000"/>
              </a:lnSpc>
              <a:spcBef>
                <a:spcPts val="1600"/>
              </a:spcBef>
              <a:spcAft>
                <a:spcPts val="0"/>
              </a:spcAft>
              <a:buClr>
                <a:srgbClr val="E84E0F"/>
              </a:buClr>
              <a:buSzPts val="1400"/>
              <a:buChar char="●"/>
              <a:defRPr>
                <a:solidFill>
                  <a:schemeClr val="dk1"/>
                </a:solidFill>
              </a:defRPr>
            </a:lvl4pPr>
            <a:lvl5pPr marL="2286000" lvl="4" indent="-317500" algn="l">
              <a:lnSpc>
                <a:spcPct val="115000"/>
              </a:lnSpc>
              <a:spcBef>
                <a:spcPts val="1600"/>
              </a:spcBef>
              <a:spcAft>
                <a:spcPts val="0"/>
              </a:spcAft>
              <a:buClr>
                <a:srgbClr val="E84E0F"/>
              </a:buClr>
              <a:buSzPts val="1400"/>
              <a:buChar char="●"/>
              <a:defRPr>
                <a:solidFill>
                  <a:schemeClr val="dk1"/>
                </a:solidFill>
              </a:defRPr>
            </a:lvl5pPr>
            <a:lvl6pPr marL="2743200" lvl="5" indent="-317500" algn="l">
              <a:lnSpc>
                <a:spcPct val="115000"/>
              </a:lnSpc>
              <a:spcBef>
                <a:spcPts val="1600"/>
              </a:spcBef>
              <a:spcAft>
                <a:spcPts val="0"/>
              </a:spcAft>
              <a:buClr>
                <a:srgbClr val="E84E0F"/>
              </a:buClr>
              <a:buSzPts val="1400"/>
              <a:buChar char="●"/>
              <a:defRPr>
                <a:solidFill>
                  <a:schemeClr val="dk1"/>
                </a:solidFill>
              </a:defRPr>
            </a:lvl6pPr>
            <a:lvl7pPr marL="3200400" lvl="6" indent="-317500" algn="l">
              <a:lnSpc>
                <a:spcPct val="115000"/>
              </a:lnSpc>
              <a:spcBef>
                <a:spcPts val="1600"/>
              </a:spcBef>
              <a:spcAft>
                <a:spcPts val="0"/>
              </a:spcAft>
              <a:buClr>
                <a:srgbClr val="E84E0F"/>
              </a:buClr>
              <a:buSzPts val="1400"/>
              <a:buChar char="●"/>
              <a:defRPr>
                <a:solidFill>
                  <a:schemeClr val="dk1"/>
                </a:solidFill>
              </a:defRPr>
            </a:lvl7pPr>
            <a:lvl8pPr marL="3657600" lvl="7" indent="-317500" algn="l">
              <a:lnSpc>
                <a:spcPct val="115000"/>
              </a:lnSpc>
              <a:spcBef>
                <a:spcPts val="1600"/>
              </a:spcBef>
              <a:spcAft>
                <a:spcPts val="0"/>
              </a:spcAft>
              <a:buClr>
                <a:srgbClr val="E84E0F"/>
              </a:buClr>
              <a:buSzPts val="1400"/>
              <a:buChar char="●"/>
              <a:defRPr>
                <a:solidFill>
                  <a:schemeClr val="dk1"/>
                </a:solidFill>
              </a:defRPr>
            </a:lvl8pPr>
            <a:lvl9pPr marL="4114800" lvl="8" indent="-317500" algn="l">
              <a:lnSpc>
                <a:spcPct val="115000"/>
              </a:lnSpc>
              <a:spcBef>
                <a:spcPts val="1600"/>
              </a:spcBef>
              <a:spcAft>
                <a:spcPts val="1600"/>
              </a:spcAft>
              <a:buClr>
                <a:srgbClr val="E84E0F"/>
              </a:buClr>
              <a:buSzPts val="1400"/>
              <a:buChar char="●"/>
              <a:defRPr>
                <a:solidFill>
                  <a:schemeClr val="dk1"/>
                </a:solidFill>
              </a:defRPr>
            </a:lvl9pPr>
          </a:lstStyle>
          <a:p>
            <a:endParaRPr/>
          </a:p>
        </p:txBody>
      </p:sp>
      <p:sp>
        <p:nvSpPr>
          <p:cNvPr id="294" name="Google Shape;294;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a:t>
            </a:fld>
            <a:endParaRPr kumimoji="0" sz="13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295" name="Google Shape;295;p38"/>
          <p:cNvPicPr preferRelativeResize="0"/>
          <p:nvPr/>
        </p:nvPicPr>
        <p:blipFill rotWithShape="1">
          <a:blip r:embed="rId2">
            <a:alphaModFix/>
          </a:blip>
          <a:srcRect l="10936" t="16471" b="16490"/>
          <a:stretch/>
        </p:blipFill>
        <p:spPr>
          <a:xfrm>
            <a:off x="120450" y="4749850"/>
            <a:ext cx="925381" cy="255875"/>
          </a:xfrm>
          <a:prstGeom prst="rect">
            <a:avLst/>
          </a:prstGeom>
          <a:noFill/>
          <a:ln>
            <a:noFill/>
          </a:ln>
        </p:spPr>
      </p:pic>
    </p:spTree>
    <p:extLst>
      <p:ext uri="{BB962C8B-B14F-4D97-AF65-F5344CB8AC3E}">
        <p14:creationId xmlns:p14="http://schemas.microsoft.com/office/powerpoint/2010/main" val="1386130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95307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832" y="6090"/>
            <a:ext cx="9122337" cy="5131315"/>
          </a:xfrm>
          <a:prstGeom prst="rect">
            <a:avLst/>
          </a:prstGeom>
        </p:spPr>
      </p:pic>
    </p:spTree>
    <p:extLst>
      <p:ext uri="{BB962C8B-B14F-4D97-AF65-F5344CB8AC3E}">
        <p14:creationId xmlns:p14="http://schemas.microsoft.com/office/powerpoint/2010/main" val="220418997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4162" y="7013"/>
            <a:ext cx="9115674" cy="5127567"/>
          </a:xfrm>
          <a:prstGeom prst="rect">
            <a:avLst/>
          </a:prstGeom>
        </p:spPr>
      </p:pic>
    </p:spTree>
    <p:extLst>
      <p:ext uri="{BB962C8B-B14F-4D97-AF65-F5344CB8AC3E}">
        <p14:creationId xmlns:p14="http://schemas.microsoft.com/office/powerpoint/2010/main" val="28527386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0"/>
            <a:ext cx="9139710" cy="5153781"/>
          </a:xfrm>
          <a:prstGeom prst="rect">
            <a:avLst/>
          </a:prstGeom>
        </p:spPr>
      </p:pic>
    </p:spTree>
    <p:extLst>
      <p:ext uri="{BB962C8B-B14F-4D97-AF65-F5344CB8AC3E}">
        <p14:creationId xmlns:p14="http://schemas.microsoft.com/office/powerpoint/2010/main" val="114606343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28"/>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spTree>
    <p:extLst>
      <p:ext uri="{BB962C8B-B14F-4D97-AF65-F5344CB8AC3E}">
        <p14:creationId xmlns:p14="http://schemas.microsoft.com/office/powerpoint/2010/main" val="12694689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3"/>
            <a:ext cx="9142746" cy="5155493"/>
          </a:xfrm>
          <a:prstGeom prst="rect">
            <a:avLst/>
          </a:prstGeom>
        </p:spPr>
      </p:pic>
      <p:sp>
        <p:nvSpPr>
          <p:cNvPr id="13" name="TextBox 12"/>
          <p:cNvSpPr txBox="1"/>
          <p:nvPr userDrawn="1"/>
        </p:nvSpPr>
        <p:spPr>
          <a:xfrm>
            <a:off x="621796" y="1957917"/>
            <a:ext cx="7914667"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5" y="3155782"/>
            <a:ext cx="1600823"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2"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6"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3" y="547796"/>
            <a:ext cx="6574300"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365610624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ption 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447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6" y="4346785"/>
            <a:ext cx="940527" cy="548640"/>
          </a:xfrm>
          <a:prstGeom prst="rect">
            <a:avLst/>
          </a:prstGeom>
        </p:spPr>
      </p:pic>
    </p:spTree>
    <p:extLst>
      <p:ext uri="{BB962C8B-B14F-4D97-AF65-F5344CB8AC3E}">
        <p14:creationId xmlns:p14="http://schemas.microsoft.com/office/powerpoint/2010/main" val="58754077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374648"/>
          </a:xfrm>
          <a:prstGeom prst="rect">
            <a:avLst/>
          </a:prstGeom>
          <a:gradFill>
            <a:gsLst>
              <a:gs pos="0">
                <a:srgbClr val="F3F4F8"/>
              </a:gs>
              <a:gs pos="100000">
                <a:srgbClr val="FCFDFC"/>
              </a:gs>
            </a:gsLst>
            <a:lin ang="16200000" scaled="0"/>
          </a:gradFill>
        </p:spPr>
      </p:pic>
      <p:sp>
        <p:nvSpPr>
          <p:cNvPr id="8" name="TextBox 7"/>
          <p:cNvSpPr txBox="1"/>
          <p:nvPr userDrawn="1"/>
        </p:nvSpPr>
        <p:spPr>
          <a:xfrm>
            <a:off x="320660" y="1568687"/>
            <a:ext cx="5676728" cy="1576849"/>
          </a:xfrm>
          <a:prstGeom prst="rect">
            <a:avLst/>
          </a:prstGeom>
          <a:noFill/>
        </p:spPr>
        <p:txBody>
          <a:bodyPr wrap="square" lIns="0" bIns="0" rtlCol="0">
            <a:noAutofit/>
          </a:bodyPr>
          <a:lstStyle/>
          <a:p>
            <a:r>
              <a:rPr lang="en-US" sz="3200" b="1">
                <a:solidFill>
                  <a:schemeClr val="accent1"/>
                </a:solidFill>
              </a:rPr>
              <a:t>Let Your Voice Be Heard.</a:t>
            </a:r>
          </a:p>
          <a:p>
            <a:r>
              <a:rPr lang="en-US" sz="2200" kern="1200">
                <a:solidFill>
                  <a:schemeClr val="tx1"/>
                </a:solidFill>
                <a:effectLst/>
                <a:latin typeface="+mn-lt"/>
                <a:ea typeface="+mn-ea"/>
                <a:cs typeface="+mn-cs"/>
              </a:rPr>
              <a:t>We invite you to contribute to </a:t>
            </a:r>
            <a:r>
              <a:rPr lang="en-US" sz="2200" b="1" kern="1200">
                <a:solidFill>
                  <a:schemeClr val="accent1"/>
                </a:solidFill>
                <a:effectLst/>
                <a:latin typeface="+mn-lt"/>
                <a:ea typeface="+mn-ea"/>
                <a:cs typeface="+mn-cs"/>
              </a:rPr>
              <a:t>The Staffing Stream, </a:t>
            </a:r>
            <a:r>
              <a:rPr lang="en-US" sz="2200" kern="1200">
                <a:solidFill>
                  <a:schemeClr val="tx1"/>
                </a:solidFill>
                <a:effectLst/>
                <a:latin typeface="+mn-lt"/>
                <a:ea typeface="+mn-ea"/>
                <a:cs typeface="+mn-cs"/>
              </a:rPr>
              <a:t>Staffing Industry Analysts’ guest </a:t>
            </a:r>
            <a:br>
              <a:rPr lang="en-US" sz="2200" kern="1200">
                <a:solidFill>
                  <a:schemeClr val="tx1"/>
                </a:solidFill>
                <a:effectLst/>
                <a:latin typeface="+mn-lt"/>
                <a:ea typeface="+mn-ea"/>
                <a:cs typeface="+mn-cs"/>
              </a:rPr>
            </a:br>
            <a:r>
              <a:rPr lang="en-US" sz="2200" kern="1200">
                <a:solidFill>
                  <a:schemeClr val="tx1"/>
                </a:solidFill>
                <a:effectLst/>
                <a:latin typeface="+mn-lt"/>
                <a:ea typeface="+mn-ea"/>
                <a:cs typeface="+mn-cs"/>
              </a:rPr>
              <a:t>blog, the acclaimed online thought leadership platform for voices in the Workforce </a:t>
            </a:r>
            <a:br>
              <a:rPr lang="en-US" sz="2200" kern="1200">
                <a:solidFill>
                  <a:schemeClr val="tx1"/>
                </a:solidFill>
                <a:effectLst/>
                <a:latin typeface="+mn-lt"/>
                <a:ea typeface="+mn-ea"/>
                <a:cs typeface="+mn-cs"/>
              </a:rPr>
            </a:br>
            <a:r>
              <a:rPr lang="en-US" sz="2200" kern="1200">
                <a:solidFill>
                  <a:schemeClr val="tx1"/>
                </a:solidFill>
                <a:effectLst/>
                <a:latin typeface="+mn-lt"/>
                <a:ea typeface="+mn-ea"/>
                <a:cs typeface="+mn-cs"/>
              </a:rPr>
              <a:t>Solutions Ecosystem.</a:t>
            </a:r>
          </a:p>
          <a:p>
            <a:br>
              <a:rPr lang="en-US" sz="1400" kern="1200">
                <a:solidFill>
                  <a:schemeClr val="tx1"/>
                </a:solidFill>
                <a:effectLst/>
                <a:latin typeface="+mn-lt"/>
                <a:ea typeface="+mn-ea"/>
                <a:cs typeface="+mn-cs"/>
              </a:rPr>
            </a:br>
            <a:br>
              <a:rPr lang="en-US" sz="1400" kern="1200">
                <a:solidFill>
                  <a:schemeClr val="tx1"/>
                </a:solidFill>
                <a:effectLst/>
                <a:latin typeface="+mn-lt"/>
                <a:ea typeface="+mn-ea"/>
                <a:cs typeface="+mn-cs"/>
              </a:rPr>
            </a:br>
            <a:r>
              <a:rPr lang="en-US" sz="2000" kern="1200">
                <a:solidFill>
                  <a:schemeClr val="accent1"/>
                </a:solidFill>
                <a:effectLst/>
                <a:latin typeface="+mn-lt"/>
                <a:ea typeface="+mn-ea"/>
                <a:cs typeface="+mn-cs"/>
              </a:rPr>
              <a:t>Join the conversation today and make a difference! </a:t>
            </a:r>
            <a:r>
              <a:rPr lang="en-US" sz="2000" b="1" kern="1200">
                <a:solidFill>
                  <a:schemeClr val="accent1"/>
                </a:solidFill>
                <a:effectLst/>
                <a:latin typeface="+mn-lt"/>
                <a:ea typeface="+mn-ea"/>
                <a:cs typeface="+mn-cs"/>
              </a:rPr>
              <a:t>www.thestaffingstream.com </a:t>
            </a:r>
            <a:endParaRPr lang="en-US" sz="2000" kern="1200">
              <a:solidFill>
                <a:schemeClr val="accent1"/>
              </a:solidFill>
              <a:effectLst/>
              <a:latin typeface="+mn-lt"/>
              <a:ea typeface="+mn-ea"/>
              <a:cs typeface="+mn-cs"/>
            </a:endParaRPr>
          </a:p>
          <a:p>
            <a:r>
              <a:rPr lang="en-US" sz="2000"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7959516" y="4346785"/>
            <a:ext cx="940527" cy="548640"/>
          </a:xfrm>
          <a:prstGeom prst="rect">
            <a:avLst/>
          </a:prstGeom>
        </p:spPr>
      </p:pic>
      <p:pic>
        <p:nvPicPr>
          <p:cNvPr id="9" name="Picture 8">
            <a:extLst>
              <a:ext uri="{FF2B5EF4-FFF2-40B4-BE49-F238E27FC236}">
                <a16:creationId xmlns:a16="http://schemas.microsoft.com/office/drawing/2014/main" id="{B085517C-65C4-6349-8F04-64ABA2C6DFE7}"/>
              </a:ext>
            </a:extLst>
          </p:cNvPr>
          <p:cNvPicPr>
            <a:picLocks noChangeAspect="1"/>
          </p:cNvPicPr>
          <p:nvPr userDrawn="1"/>
        </p:nvPicPr>
        <p:blipFill>
          <a:blip r:embed="rId4"/>
          <a:stretch>
            <a:fillRect/>
          </a:stretch>
        </p:blipFill>
        <p:spPr>
          <a:xfrm>
            <a:off x="6115456" y="1768821"/>
            <a:ext cx="2696124" cy="2268990"/>
          </a:xfrm>
          <a:prstGeom prst="rect">
            <a:avLst/>
          </a:prstGeom>
          <a:ln>
            <a:solidFill>
              <a:schemeClr val="tx1"/>
            </a:solidFill>
          </a:ln>
        </p:spPr>
      </p:pic>
    </p:spTree>
    <p:extLst>
      <p:ext uri="{BB962C8B-B14F-4D97-AF65-F5344CB8AC3E}">
        <p14:creationId xmlns:p14="http://schemas.microsoft.com/office/powerpoint/2010/main" val="410907357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 y="0"/>
            <a:ext cx="9123725" cy="1371600"/>
          </a:xfrm>
          <a:prstGeom prst="rect">
            <a:avLst/>
          </a:prstGeom>
          <a:gradFill>
            <a:gsLst>
              <a:gs pos="0">
                <a:srgbClr val="F3F4F8"/>
              </a:gs>
              <a:gs pos="100000">
                <a:srgbClr val="FCFDFC"/>
              </a:gs>
            </a:gsLst>
            <a:lin ang="16200000" scaled="0"/>
          </a:gradFill>
        </p:spPr>
      </p:pic>
      <p:sp>
        <p:nvSpPr>
          <p:cNvPr id="8" name="TextBox 7"/>
          <p:cNvSpPr txBox="1"/>
          <p:nvPr userDrawn="1"/>
        </p:nvSpPr>
        <p:spPr>
          <a:xfrm>
            <a:off x="320660" y="1568687"/>
            <a:ext cx="5676728" cy="1576849"/>
          </a:xfrm>
          <a:prstGeom prst="rect">
            <a:avLst/>
          </a:prstGeom>
          <a:noFill/>
        </p:spPr>
        <p:txBody>
          <a:bodyPr wrap="square" lIns="0" bIns="0" rtlCol="0">
            <a:noAutofit/>
          </a:bodyPr>
          <a:lstStyle/>
          <a:p>
            <a:r>
              <a:rPr lang="en-US" sz="3200" b="1">
                <a:solidFill>
                  <a:schemeClr val="accent1"/>
                </a:solidFill>
              </a:rPr>
              <a:t>Let Your Voice Be Heard.</a:t>
            </a:r>
          </a:p>
          <a:p>
            <a:r>
              <a:rPr lang="en-US" sz="2000" kern="1200">
                <a:solidFill>
                  <a:schemeClr val="tx1"/>
                </a:solidFill>
                <a:effectLst/>
                <a:latin typeface="+mn-lt"/>
                <a:ea typeface="+mn-ea"/>
                <a:cs typeface="+mn-cs"/>
              </a:rPr>
              <a:t>We invite you to contribute to </a:t>
            </a:r>
            <a:r>
              <a:rPr lang="en-US" sz="2000" b="1" kern="1200">
                <a:solidFill>
                  <a:schemeClr val="accent1"/>
                </a:solidFill>
                <a:effectLst/>
                <a:latin typeface="+mn-lt"/>
                <a:ea typeface="+mn-ea"/>
                <a:cs typeface="+mn-cs"/>
              </a:rPr>
              <a:t>The Staffing Stream, </a:t>
            </a:r>
            <a:r>
              <a:rPr lang="en-US" sz="2000" kern="1200">
                <a:solidFill>
                  <a:schemeClr val="tx1"/>
                </a:solidFill>
                <a:effectLst/>
                <a:latin typeface="+mn-lt"/>
                <a:ea typeface="+mn-ea"/>
                <a:cs typeface="+mn-cs"/>
              </a:rPr>
              <a:t>Staffing Industry Analysts’ guest blog, the acclaimed online thought leadership platform for voices in the Workforce Solutions Ecosystem.</a:t>
            </a:r>
          </a:p>
          <a:p>
            <a:endParaRPr lang="en-US" sz="20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r>
              <a:rPr lang="en-US" sz="2000" kern="1200">
                <a:solidFill>
                  <a:schemeClr val="accent1"/>
                </a:solidFill>
                <a:effectLst/>
                <a:latin typeface="+mn-lt"/>
                <a:ea typeface="+mn-ea"/>
                <a:cs typeface="+mn-cs"/>
              </a:rPr>
              <a:t>Join the conversation today and make a difference! </a:t>
            </a:r>
            <a:r>
              <a:rPr lang="en-US" sz="2000" b="1" kern="1200">
                <a:solidFill>
                  <a:schemeClr val="accent1"/>
                </a:solidFill>
                <a:effectLst/>
                <a:latin typeface="+mn-lt"/>
                <a:ea typeface="+mn-ea"/>
                <a:cs typeface="+mn-cs"/>
              </a:rPr>
              <a:t>www.thestaffingstream.com </a:t>
            </a:r>
            <a:endParaRPr lang="en-US" sz="2000" kern="1200">
              <a:solidFill>
                <a:schemeClr val="accent1"/>
              </a:solidFill>
              <a:effectLst/>
              <a:latin typeface="+mn-lt"/>
              <a:ea typeface="+mn-ea"/>
              <a:cs typeface="+mn-cs"/>
            </a:endParaRPr>
          </a:p>
          <a:p>
            <a:r>
              <a:rPr lang="en-US" sz="2000"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7959516" y="4346785"/>
            <a:ext cx="940527" cy="548640"/>
          </a:xfrm>
          <a:prstGeom prst="rect">
            <a:avLst/>
          </a:prstGeom>
        </p:spPr>
      </p:pic>
      <p:pic>
        <p:nvPicPr>
          <p:cNvPr id="6" name="Picture 5">
            <a:extLst>
              <a:ext uri="{FF2B5EF4-FFF2-40B4-BE49-F238E27FC236}">
                <a16:creationId xmlns:a16="http://schemas.microsoft.com/office/drawing/2014/main" id="{1F975A5A-7C9A-0A4D-B51B-6B05302A16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75973" y="1717488"/>
            <a:ext cx="2315113" cy="2336352"/>
          </a:xfrm>
          <a:prstGeom prst="rect">
            <a:avLst/>
          </a:prstGeom>
          <a:ln>
            <a:solidFill>
              <a:schemeClr val="tx1"/>
            </a:solidFill>
          </a:ln>
        </p:spPr>
      </p:pic>
    </p:spTree>
    <p:extLst>
      <p:ext uri="{BB962C8B-B14F-4D97-AF65-F5344CB8AC3E}">
        <p14:creationId xmlns:p14="http://schemas.microsoft.com/office/powerpoint/2010/main" val="303559496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731" cy="5150352"/>
          </a:xfrm>
          <a:prstGeom prst="rect">
            <a:avLst/>
          </a:prstGeom>
        </p:spPr>
      </p:pic>
      <p:sp>
        <p:nvSpPr>
          <p:cNvPr id="9" name="TextBox 8"/>
          <p:cNvSpPr txBox="1"/>
          <p:nvPr userDrawn="1"/>
        </p:nvSpPr>
        <p:spPr>
          <a:xfrm>
            <a:off x="377956"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4161"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more than 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2"/>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6" y="1394700"/>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spTree>
    <p:extLst>
      <p:ext uri="{BB962C8B-B14F-4D97-AF65-F5344CB8AC3E}">
        <p14:creationId xmlns:p14="http://schemas.microsoft.com/office/powerpoint/2010/main" val="169052636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WSGi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1" b="46931"/>
          <a:stretch/>
        </p:blipFill>
        <p:spPr>
          <a:xfrm>
            <a:off x="0" y="1651875"/>
            <a:ext cx="9144000" cy="3502152"/>
          </a:xfrm>
          <a:prstGeom prst="rect">
            <a:avLst/>
          </a:prstGeom>
          <a:gradFill>
            <a:gsLst>
              <a:gs pos="13000">
                <a:srgbClr val="0238BB"/>
              </a:gs>
              <a:gs pos="33000">
                <a:srgbClr val="0347C6"/>
              </a:gs>
              <a:gs pos="68000">
                <a:srgbClr val="0444C6">
                  <a:lumMod val="100000"/>
                </a:srgbClr>
              </a:gs>
              <a:gs pos="84000">
                <a:srgbClr val="043EC4"/>
              </a:gs>
              <a:gs pos="51000">
                <a:srgbClr val="0345C7">
                  <a:lumMod val="100000"/>
                </a:srgbClr>
              </a:gs>
              <a:gs pos="0">
                <a:srgbClr val="0334B6"/>
              </a:gs>
              <a:gs pos="100000">
                <a:srgbClr val="0432B7"/>
              </a:gs>
            </a:gsLst>
            <a:lin ang="10800000" scaled="0"/>
          </a:gradFill>
        </p:spPr>
      </p:pic>
      <p:sp>
        <p:nvSpPr>
          <p:cNvPr id="4" name="Rectangle 3"/>
          <p:cNvSpPr/>
          <p:nvPr userDrawn="1"/>
        </p:nvSpPr>
        <p:spPr>
          <a:xfrm>
            <a:off x="0" y="1652226"/>
            <a:ext cx="8839200" cy="3491274"/>
          </a:xfrm>
          <a:prstGeom prst="rect">
            <a:avLst/>
          </a:prstGeom>
          <a:gradFill flip="none" rotWithShape="1">
            <a:gsLst>
              <a:gs pos="21000">
                <a:schemeClr val="tx1">
                  <a:alpha val="23000"/>
                </a:schemeClr>
              </a:gs>
              <a:gs pos="55000">
                <a:schemeClr val="bg1">
                  <a:alpha val="0"/>
                </a:schemeClr>
              </a:gs>
            </a:gsLst>
            <a:lin ang="18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5" y="1863876"/>
            <a:ext cx="8549663" cy="1609432"/>
          </a:xfrm>
          <a:prstGeom prst="rect">
            <a:avLst/>
          </a:prstGeom>
          <a:noFill/>
          <a:effectLst>
            <a:outerShdw blurRad="76200" sx="101000" sy="101000" algn="ctr" rotWithShape="0">
              <a:prstClr val="black"/>
            </a:outerShdw>
          </a:effectLst>
        </p:spPr>
        <p:txBody>
          <a:bodyPr wrap="square" lIns="0" bIns="0" rtlCol="0">
            <a:noAutofit/>
          </a:bodyPr>
          <a:lstStyle/>
          <a:p>
            <a:pPr>
              <a:lnSpc>
                <a:spcPct val="90000"/>
              </a:lnSpc>
              <a:spcAft>
                <a:spcPts val="1200"/>
              </a:spcAft>
            </a:pPr>
            <a:r>
              <a:rPr lang="en-GB" sz="2000">
                <a:solidFill>
                  <a:schemeClr val="bg1"/>
                </a:solidFill>
                <a:effectLst>
                  <a:outerShdw blurRad="266700" algn="ctr" rotWithShape="0">
                    <a:prstClr val="black">
                      <a:alpha val="60000"/>
                    </a:prstClr>
                  </a:outerShdw>
                </a:effectLst>
              </a:rPr>
              <a:t>Join hundreds of your peers at </a:t>
            </a:r>
            <a:r>
              <a:rPr lang="en-GB" sz="2000" b="1">
                <a:solidFill>
                  <a:schemeClr val="accent6"/>
                </a:solidFill>
                <a:effectLst>
                  <a:outerShdw blurRad="266700" algn="ctr" rotWithShape="0">
                    <a:prstClr val="black">
                      <a:alpha val="60000"/>
                    </a:prstClr>
                  </a:outerShdw>
                </a:effectLst>
              </a:rPr>
              <a:t>CWS Summit, </a:t>
            </a:r>
            <a:r>
              <a:rPr lang="en-GB" sz="2000">
                <a:solidFill>
                  <a:schemeClr val="bg1"/>
                </a:solidFill>
                <a:effectLst>
                  <a:outerShdw blurRad="266700" algn="ctr" rotWithShape="0">
                    <a:prstClr val="black">
                      <a:alpha val="60000"/>
                    </a:prstClr>
                  </a:outerShdw>
                </a:effectLst>
              </a:rPr>
              <a:t>the largest North American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peer-to-peer networking event for contingent and workforce professionals, followed by the game-changing </a:t>
            </a:r>
            <a:r>
              <a:rPr lang="en-GB" sz="2000" b="1">
                <a:solidFill>
                  <a:schemeClr val="accent6"/>
                </a:solidFill>
                <a:effectLst>
                  <a:outerShdw blurRad="266700" algn="ctr" rotWithShape="0">
                    <a:prstClr val="black">
                      <a:alpha val="60000"/>
                    </a:prstClr>
                  </a:outerShdw>
                </a:effectLst>
              </a:rPr>
              <a:t>Collaboration in the Gig Economy. </a:t>
            </a:r>
            <a:r>
              <a:rPr lang="en-GB" sz="2000">
                <a:solidFill>
                  <a:schemeClr val="bg1"/>
                </a:solidFill>
                <a:effectLst>
                  <a:outerShdw blurRad="266700" algn="ctr" rotWithShape="0">
                    <a:prstClr val="black">
                      <a:alpha val="60000"/>
                    </a:prstClr>
                  </a:outerShdw>
                </a:effectLst>
              </a:rPr>
              <a:t>This new award-winning conference brings together staffing suppliers, workforce </a:t>
            </a:r>
            <a:br>
              <a:rPr lang="en-GB" sz="2000">
                <a:solidFill>
                  <a:schemeClr val="bg1"/>
                </a:solidFill>
                <a:effectLst>
                  <a:outerShdw blurRad="266700" algn="ctr" rotWithShape="0">
                    <a:prstClr val="black">
                      <a:alpha val="60000"/>
                    </a:prstClr>
                  </a:outerShdw>
                </a:effectLst>
              </a:rPr>
            </a:br>
            <a:r>
              <a:rPr lang="en-GB" sz="2000">
                <a:solidFill>
                  <a:schemeClr val="bg1"/>
                </a:solidFill>
                <a:effectLst>
                  <a:outerShdw blurRad="266700" algn="ctr" rotWithShape="0">
                    <a:prstClr val="black">
                      <a:alpha val="60000"/>
                    </a:prstClr>
                  </a:outerShdw>
                </a:effectLst>
              </a:rPr>
              <a:t>solutions buyers, VMS, MSP &amp; RPO providers, suppliers to staffing and gig economy/human cloud companies.</a:t>
            </a:r>
            <a:endParaRPr lang="en-GB" sz="2000" b="1" i="1">
              <a:solidFill>
                <a:schemeClr val="bg1"/>
              </a:solidFill>
              <a:effectLst>
                <a:outerShdw blurRad="266700" algn="ctr" rotWithShape="0">
                  <a:prstClr val="black">
                    <a:alpha val="60000"/>
                  </a:prstClr>
                </a:outerShdw>
              </a:effectLst>
            </a:endParaRPr>
          </a:p>
          <a:p>
            <a:pPr marL="0" marR="0" indent="0" algn="l" defTabSz="685800" rtl="0" eaLnBrk="1" fontAlgn="auto" latinLnBrk="0" hangingPunct="1">
              <a:lnSpc>
                <a:spcPct val="90000"/>
              </a:lnSpc>
              <a:spcBef>
                <a:spcPts val="0"/>
              </a:spcBef>
              <a:spcAft>
                <a:spcPts val="0"/>
              </a:spcAft>
              <a:buClrTx/>
              <a:buSzTx/>
              <a:buFontTx/>
              <a:buNone/>
              <a:tabLst/>
              <a:defRPr/>
            </a:pPr>
            <a:br>
              <a:rPr lang="en-US" sz="2000" b="1" i="1">
                <a:solidFill>
                  <a:schemeClr val="bg1"/>
                </a:solidFill>
                <a:effectLst>
                  <a:outerShdw blurRad="266700" algn="ctr" rotWithShape="0">
                    <a:prstClr val="black">
                      <a:alpha val="60000"/>
                    </a:prstClr>
                  </a:outerShdw>
                </a:effectLst>
              </a:rPr>
            </a:br>
            <a:br>
              <a:rPr lang="en-US" sz="2000" b="1" i="1">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Register</a:t>
            </a:r>
            <a:r>
              <a:rPr lang="en-US" sz="2000" b="1" i="1" baseline="0">
                <a:solidFill>
                  <a:schemeClr val="bg1"/>
                </a:solidFill>
                <a:effectLst>
                  <a:outerShdw blurRad="266700" algn="ctr" rotWithShape="0">
                    <a:prstClr val="black">
                      <a:alpha val="60000"/>
                    </a:prstClr>
                  </a:outerShdw>
                </a:effectLst>
              </a:rPr>
              <a:t> now at </a:t>
            </a:r>
            <a:br>
              <a:rPr lang="en-US" sz="2000" b="1" i="1" baseline="0">
                <a:solidFill>
                  <a:schemeClr val="bg1"/>
                </a:solidFill>
                <a:effectLst>
                  <a:outerShdw blurRad="266700" algn="ctr" rotWithShape="0">
                    <a:prstClr val="black">
                      <a:alpha val="60000"/>
                    </a:prstClr>
                  </a:outerShdw>
                </a:effectLst>
              </a:rPr>
            </a:br>
            <a:r>
              <a:rPr lang="en-US" sz="2000" b="1" i="1">
                <a:solidFill>
                  <a:schemeClr val="bg1"/>
                </a:solidFill>
                <a:effectLst>
                  <a:outerShdw blurRad="266700" algn="ctr" rotWithShape="0">
                    <a:prstClr val="black">
                      <a:alpha val="60000"/>
                    </a:prstClr>
                  </a:outerShdw>
                </a:effectLst>
              </a:rPr>
              <a:t>www.cwssummit.com</a:t>
            </a:r>
            <a:r>
              <a:rPr lang="en-US" sz="2000" b="1" i="1">
                <a:solidFill>
                  <a:schemeClr val="accent6"/>
                </a:solidFill>
                <a:effectLst>
                  <a:outerShdw blurRad="266700" algn="ctr" rotWithShape="0">
                    <a:prstClr val="black">
                      <a:alpha val="60000"/>
                    </a:prstClr>
                  </a:outerShdw>
                </a:effectLst>
              </a:rPr>
              <a:t> </a:t>
            </a:r>
            <a:endParaRPr lang="en-US" sz="2000" i="1">
              <a:solidFill>
                <a:schemeClr val="accent6"/>
              </a:solidFill>
              <a:effectLst>
                <a:outerShdw blurRad="266700" algn="ctr" rotWithShape="0">
                  <a:prstClr val="black">
                    <a:alpha val="60000"/>
                  </a:prstClr>
                </a:outerShdw>
              </a:effectLst>
            </a:endParaRPr>
          </a:p>
          <a:p>
            <a:pPr>
              <a:lnSpc>
                <a:spcPct val="90000"/>
              </a:lnSpc>
            </a:pPr>
            <a:br>
              <a:rPr lang="en-GB" sz="2000">
                <a:solidFill>
                  <a:schemeClr val="bg1"/>
                </a:solidFill>
                <a:effectLst>
                  <a:outerShdw blurRad="266700" algn="ctr" rotWithShape="0">
                    <a:prstClr val="black">
                      <a:alpha val="60000"/>
                    </a:prstClr>
                  </a:outerShdw>
                </a:effectLst>
              </a:rPr>
            </a:br>
            <a:endParaRPr lang="en-GB" sz="2000">
              <a:solidFill>
                <a:schemeClr val="bg1"/>
              </a:solidFill>
              <a:effectLst>
                <a:outerShdw blurRad="266700" algn="ctr" rotWithShape="0">
                  <a:prstClr val="black">
                    <a:alpha val="60000"/>
                  </a:prstClr>
                </a:outerShdw>
              </a:effectLst>
            </a:endParaRPr>
          </a:p>
          <a:p>
            <a:pPr lvl="1">
              <a:lnSpc>
                <a:spcPct val="90000"/>
              </a:lnSpc>
            </a:pPr>
            <a:r>
              <a:rPr lang="en-GB" sz="2000">
                <a:solidFill>
                  <a:schemeClr val="bg1"/>
                </a:solidFill>
                <a:effectLst>
                  <a:outerShdw blurRad="266700" algn="ctr" rotWithShape="0">
                    <a:prstClr val="black">
                      <a:alpha val="60000"/>
                    </a:prstClr>
                  </a:outerShdw>
                </a:effectLst>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6581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9560" y="4560570"/>
            <a:ext cx="777240" cy="582930"/>
          </a:xfrm>
          <a:prstGeom prst="rect">
            <a:avLst/>
          </a:prstGeom>
        </p:spPr>
      </p:pic>
      <p:pic>
        <p:nvPicPr>
          <p:cNvPr id="15" name="Picture 14"/>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7909560" y="4366260"/>
            <a:ext cx="777240" cy="777240"/>
          </a:xfrm>
          <a:prstGeom prst="rect">
            <a:avLst/>
          </a:prstGeom>
        </p:spPr>
      </p:pic>
    </p:spTree>
    <p:extLst>
      <p:ext uri="{BB962C8B-B14F-4D97-AF65-F5344CB8AC3E}">
        <p14:creationId xmlns:p14="http://schemas.microsoft.com/office/powerpoint/2010/main" val="95473246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4320">
          <p15:clr>
            <a:srgbClr val="FBAE40"/>
          </p15:clr>
        </p15:guide>
        <p15:guide id="4" pos="14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2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5.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525526"/>
            <a:ext cx="8255000" cy="391159"/>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444500" y="1112265"/>
            <a:ext cx="8255000" cy="24403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9/25/2019</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8555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7544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0" r:id="rId12"/>
    <p:sldLayoutId id="2147483701" r:id="rId13"/>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54629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7" r:id="rId13"/>
    <p:sldLayoutId id="2147483718" r:id="rId14"/>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1pPr>
            <a:lvl2pPr marR="0" lvl="1"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2pPr>
            <a:lvl3pPr marR="0" lvl="2"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3pPr>
            <a:lvl4pPr marR="0" lvl="3"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4pPr>
            <a:lvl5pPr marR="0" lvl="4"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5pPr>
            <a:lvl6pPr marR="0" lvl="5"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6pPr>
            <a:lvl7pPr marR="0" lvl="6"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7pPr>
            <a:lvl8pPr marR="0" lvl="7"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8pPr>
            <a:lvl9pPr marR="0" lvl="8" algn="l" rtl="0">
              <a:lnSpc>
                <a:spcPct val="100000"/>
              </a:lnSpc>
              <a:spcBef>
                <a:spcPts val="0"/>
              </a:spcBef>
              <a:spcAft>
                <a:spcPts val="0"/>
              </a:spcAft>
              <a:buClr>
                <a:srgbClr val="292929"/>
              </a:buClr>
              <a:buSzPts val="2800"/>
              <a:buFont typeface="Work Sans"/>
              <a:buNone/>
              <a:defRPr sz="2800" b="1" i="0" u="none" strike="noStrike" cap="none">
                <a:solidFill>
                  <a:srgbClr val="292929"/>
                </a:solidFill>
                <a:latin typeface="Work Sans"/>
                <a:ea typeface="Work Sans"/>
                <a:cs typeface="Work Sans"/>
                <a:sym typeface="Work San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Work Sans Light"/>
              <a:buChar char="●"/>
              <a:defRPr sz="1800" b="0" i="0" u="none" strike="noStrike" cap="none">
                <a:solidFill>
                  <a:schemeClr val="dk2"/>
                </a:solidFill>
                <a:latin typeface="Work Sans Light"/>
                <a:ea typeface="Work Sans Light"/>
                <a:cs typeface="Work Sans Light"/>
                <a:sym typeface="Work Sans Light"/>
              </a:defRPr>
            </a:lvl1pPr>
            <a:lvl2pPr marL="914400" marR="0" lvl="1"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2pPr>
            <a:lvl3pPr marL="1371600" marR="0" lvl="2"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3pPr>
            <a:lvl4pPr marL="1828800" marR="0" lvl="3"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4pPr>
            <a:lvl5pPr marL="2286000" marR="0" lvl="4"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5pPr>
            <a:lvl6pPr marL="2743200" marR="0" lvl="5"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6pPr>
            <a:lvl7pPr marL="3200400" marR="0" lvl="6"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7pPr>
            <a:lvl8pPr marL="3657600" marR="0" lvl="7" indent="-317500" algn="l" rtl="0">
              <a:lnSpc>
                <a:spcPct val="115000"/>
              </a:lnSpc>
              <a:spcBef>
                <a:spcPts val="1600"/>
              </a:spcBef>
              <a:spcAft>
                <a:spcPts val="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8pPr>
            <a:lvl9pPr marL="4114800" marR="0" lvl="8" indent="-317500" algn="l" rtl="0">
              <a:lnSpc>
                <a:spcPct val="115000"/>
              </a:lnSpc>
              <a:spcBef>
                <a:spcPts val="1600"/>
              </a:spcBef>
              <a:spcAft>
                <a:spcPts val="1600"/>
              </a:spcAft>
              <a:buClr>
                <a:schemeClr val="dk2"/>
              </a:buClr>
              <a:buSzPts val="1400"/>
              <a:buFont typeface="Work Sans Light"/>
              <a:buChar char="■"/>
              <a:defRPr sz="1400" b="0" i="0" u="none" strike="noStrike" cap="none">
                <a:solidFill>
                  <a:schemeClr val="dk2"/>
                </a:solidFill>
                <a:latin typeface="Work Sans Light"/>
                <a:ea typeface="Work Sans Light"/>
                <a:cs typeface="Work Sans Light"/>
                <a:sym typeface="Work Sans Light"/>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7">
            <a:alphaModFix/>
          </a:blip>
          <a:srcRect/>
          <a:stretch/>
        </p:blipFill>
        <p:spPr>
          <a:xfrm rot="10800000" flipH="1">
            <a:off x="-8525" y="-17025"/>
            <a:ext cx="9178074" cy="119200"/>
          </a:xfrm>
          <a:prstGeom prst="rect">
            <a:avLst/>
          </a:prstGeom>
          <a:noFill/>
          <a:ln>
            <a:noFill/>
          </a:ln>
        </p:spPr>
      </p:pic>
    </p:spTree>
    <p:extLst>
      <p:ext uri="{BB962C8B-B14F-4D97-AF65-F5344CB8AC3E}">
        <p14:creationId xmlns:p14="http://schemas.microsoft.com/office/powerpoint/2010/main" val="8962630"/>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997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hyperlink" Target="http://www.vectorvms.com/" TargetMode="External"/><Relationship Id="rId4" Type="http://schemas.openxmlformats.org/officeDocument/2006/relationships/hyperlink" Target="mailto:info@vectorvms.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0.xml.rels><?xml version="1.0" encoding="UTF-8" standalone="yes"?>
<Relationships xmlns="http://schemas.openxmlformats.org/package/2006/relationships"><Relationship Id="rId8" Type="http://schemas.openxmlformats.org/officeDocument/2006/relationships/hyperlink" Target="https://www2.staffingindustry.com/site/Research/Research-Reports/Americas/Workforce-Solutions-Buyers-Survey-MSP-and-VMS-Cost-Savings" TargetMode="External"/><Relationship Id="rId3" Type="http://schemas.openxmlformats.org/officeDocument/2006/relationships/image" Target="../media/image38.png"/><Relationship Id="rId7" Type="http://schemas.openxmlformats.org/officeDocument/2006/relationships/hyperlink" Target="https://www2.staffingindustry.com/site/Research/Research-Reports/Americas/Insights-into-Cost-Savings"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www2.staffingindustry.com/site/Research/Research-Reports/CWS-Council-Research/The-Anatomy-of-the-Markup" TargetMode="External"/><Relationship Id="rId11" Type="http://schemas.openxmlformats.org/officeDocument/2006/relationships/hyperlink" Target="mailto:enterpriseservices@staffingindustry.com" TargetMode="External"/><Relationship Id="rId5" Type="http://schemas.openxmlformats.org/officeDocument/2006/relationships/hyperlink" Target="https://www2.staffingindustry.com/site_member/Research/Research-Reports/CWS-Council-Research/Pricing-SOW-Engagements" TargetMode="External"/><Relationship Id="rId10" Type="http://schemas.openxmlformats.org/officeDocument/2006/relationships/hyperlink" Target="http://cwstrategies.staffingindustry.com/quality-is-never-free/" TargetMode="External"/><Relationship Id="rId4" Type="http://schemas.openxmlformats.org/officeDocument/2006/relationships/hyperlink" Target="https://www2.staffingindustry.com/site_member/Research/Research-Reports/Americas/Workforce-Solutions-Buyers-Survey-2017-Contingent-workforce-program-funding-models-and-rates" TargetMode="External"/><Relationship Id="rId9" Type="http://schemas.openxmlformats.org/officeDocument/2006/relationships/hyperlink" Target="https://www2.staffingindustry.com/site_member/Research/Research-Reports/CWS-Council-Research/Contingent-Workforce-Program-Insight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hyperlink" Target="http://www.staffingindustry.com/webinars-buyer" TargetMode="External"/><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8.png"/><Relationship Id="rId7" Type="http://schemas.openxmlformats.org/officeDocument/2006/relationships/image" Target="../media/image6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staffingindustry.com/" TargetMode="External"/><Relationship Id="rId9"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36"/>
            <a:ext cx="9144000" cy="173583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7200" y="457200"/>
            <a:ext cx="2465832" cy="60350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378142" y="2620707"/>
            <a:ext cx="8387715" cy="998350"/>
          </a:xfrm>
          <a:prstGeom prst="rect">
            <a:avLst/>
          </a:prstGeom>
        </p:spPr>
        <p:txBody>
          <a:bodyPr vert="horz" wrap="square" lIns="0" tIns="13335" rIns="0" bIns="0" rtlCol="0">
            <a:spAutoFit/>
          </a:bodyPr>
          <a:lstStyle/>
          <a:p>
            <a:r>
              <a:rPr lang="en-US" sz="3200" b="1" dirty="0"/>
              <a:t>Strategies to Measure and Control your Contingent Labor Program Costs</a:t>
            </a:r>
            <a:endParaRPr lang="en-US" sz="3200" dirty="0"/>
          </a:p>
        </p:txBody>
      </p:sp>
      <p:sp>
        <p:nvSpPr>
          <p:cNvPr id="8" name="object 7">
            <a:extLst>
              <a:ext uri="{FF2B5EF4-FFF2-40B4-BE49-F238E27FC236}">
                <a16:creationId xmlns:a16="http://schemas.microsoft.com/office/drawing/2014/main" id="{D6979942-01D0-4EDE-927E-1EF7DCCDCE33}"/>
              </a:ext>
            </a:extLst>
          </p:cNvPr>
          <p:cNvSpPr txBox="1"/>
          <p:nvPr/>
        </p:nvSpPr>
        <p:spPr>
          <a:xfrm>
            <a:off x="7734045" y="3784104"/>
            <a:ext cx="1257555" cy="382156"/>
          </a:xfrm>
          <a:prstGeom prst="rect">
            <a:avLst/>
          </a:prstGeom>
        </p:spPr>
        <p:txBody>
          <a:bodyPr vert="horz" wrap="square" lIns="0" tIns="12700" rIns="0" bIns="0" rtlCol="0">
            <a:spAutoFit/>
          </a:bodyPr>
          <a:lstStyle/>
          <a:p>
            <a:pPr marL="12700">
              <a:lnSpc>
                <a:spcPct val="100000"/>
              </a:lnSpc>
              <a:spcBef>
                <a:spcPts val="100"/>
              </a:spcBef>
            </a:pPr>
            <a:r>
              <a:rPr lang="en-US" sz="1200" b="1">
                <a:latin typeface="Calibri"/>
                <a:cs typeface="Calibri"/>
              </a:rPr>
              <a:t>Sponsored and presented by:</a:t>
            </a:r>
            <a:endParaRPr sz="1200">
              <a:latin typeface="Calibri"/>
              <a:cs typeface="Calibri"/>
            </a:endParaRPr>
          </a:p>
        </p:txBody>
      </p:sp>
      <p:sp>
        <p:nvSpPr>
          <p:cNvPr id="9" name="object 7">
            <a:extLst>
              <a:ext uri="{FF2B5EF4-FFF2-40B4-BE49-F238E27FC236}">
                <a16:creationId xmlns:a16="http://schemas.microsoft.com/office/drawing/2014/main" id="{DDF05169-0BC4-4408-9931-FA84B42C0EF5}"/>
              </a:ext>
            </a:extLst>
          </p:cNvPr>
          <p:cNvSpPr txBox="1"/>
          <p:nvPr/>
        </p:nvSpPr>
        <p:spPr>
          <a:xfrm>
            <a:off x="7734045" y="4757420"/>
            <a:ext cx="1257555" cy="197490"/>
          </a:xfrm>
          <a:prstGeom prst="rect">
            <a:avLst/>
          </a:prstGeom>
        </p:spPr>
        <p:txBody>
          <a:bodyPr vert="horz" wrap="square" lIns="0" tIns="12700" rIns="0" bIns="0" rtlCol="0">
            <a:spAutoFit/>
          </a:bodyPr>
          <a:lstStyle/>
          <a:p>
            <a:pPr marL="12700">
              <a:lnSpc>
                <a:spcPct val="100000"/>
              </a:lnSpc>
              <a:spcBef>
                <a:spcPts val="100"/>
              </a:spcBef>
            </a:pPr>
            <a:r>
              <a:rPr lang="en-US" sz="1200" b="1">
                <a:latin typeface="Calibri"/>
                <a:cs typeface="Calibri"/>
              </a:rPr>
              <a:t>25 September </a:t>
            </a:r>
            <a:r>
              <a:rPr sz="1200" b="1">
                <a:latin typeface="Calibri"/>
                <a:cs typeface="Calibri"/>
              </a:rPr>
              <a:t>2019</a:t>
            </a:r>
            <a:endParaRPr sz="1200">
              <a:latin typeface="Calibri"/>
              <a:cs typeface="Calibri"/>
            </a:endParaRPr>
          </a:p>
        </p:txBody>
      </p:sp>
      <p:pic>
        <p:nvPicPr>
          <p:cNvPr id="1026" name="Picture 2" descr="Beeline Logo">
            <a:extLst>
              <a:ext uri="{FF2B5EF4-FFF2-40B4-BE49-F238E27FC236}">
                <a16:creationId xmlns:a16="http://schemas.microsoft.com/office/drawing/2014/main" id="{494C338C-9A24-4954-A274-62608CB22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185615"/>
            <a:ext cx="1657350" cy="552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6"/>
          <p:cNvSpPr txBox="1">
            <a:spLocks noGrp="1"/>
          </p:cNvSpPr>
          <p:nvPr>
            <p:ph type="title"/>
          </p:nvPr>
        </p:nvSpPr>
        <p:spPr>
          <a:xfrm>
            <a:off x="454750" y="951150"/>
            <a:ext cx="3842100" cy="2895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800" dirty="0">
                <a:solidFill>
                  <a:srgbClr val="FFFFFF"/>
                </a:solidFill>
              </a:rPr>
              <a:t>Who owns program management of your contingent or “non-employee” workforce in your organization?</a:t>
            </a:r>
            <a:br>
              <a:rPr lang="en-GB" sz="1500" dirty="0">
                <a:solidFill>
                  <a:srgbClr val="FFFFFF"/>
                </a:solidFill>
                <a:latin typeface="Work Sans Light"/>
                <a:ea typeface="Work Sans Light"/>
                <a:cs typeface="Work Sans Light"/>
                <a:sym typeface="Work Sans Light"/>
              </a:rPr>
            </a:br>
            <a:endParaRPr lang="en-GB" sz="1500" dirty="0">
              <a:solidFill>
                <a:srgbClr val="FFFFFF"/>
              </a:solidFill>
              <a:latin typeface="Work Sans Light"/>
              <a:ea typeface="Work Sans Light"/>
              <a:cs typeface="Work Sans Light"/>
              <a:sym typeface="Work Sans Light"/>
            </a:endParaRP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Procurement</a:t>
            </a: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Human Resources/Talent Management</a:t>
            </a:r>
            <a:endParaRPr sz="1500" dirty="0">
              <a:solidFill>
                <a:srgbClr val="FFFFFF"/>
              </a:solidFill>
              <a:latin typeface="Work Sans Light"/>
              <a:ea typeface="Work Sans Light"/>
              <a:cs typeface="Work Sans Light"/>
              <a:sym typeface="Work Sans Light"/>
            </a:endParaRP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Both</a:t>
            </a:r>
            <a:endParaRPr sz="1500" dirty="0">
              <a:solidFill>
                <a:srgbClr val="FFFFFF"/>
              </a:solidFill>
              <a:latin typeface="Work Sans Light"/>
              <a:ea typeface="Work Sans Light"/>
              <a:cs typeface="Work Sans Light"/>
              <a:sym typeface="Work Sans Light"/>
            </a:endParaRP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None of the above</a:t>
            </a:r>
            <a:endParaRPr dirty="0"/>
          </a:p>
        </p:txBody>
      </p:sp>
      <p:sp>
        <p:nvSpPr>
          <p:cNvPr id="345" name="Google Shape;345;p46"/>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a:ln>
                  <a:noFill/>
                </a:ln>
                <a:solidFill>
                  <a:srgbClr val="000000"/>
                </a:solidFill>
                <a:effectLst/>
                <a:uLnTx/>
                <a:uFillTx/>
                <a:latin typeface="Work Sans"/>
                <a:ea typeface="Work Sans"/>
                <a:cs typeface="Work Sans"/>
                <a:sym typeface="Work Sans"/>
              </a:rPr>
              <a:t>Polling Question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46"/>
          <p:cNvSpPr/>
          <p:nvPr/>
        </p:nvSpPr>
        <p:spPr>
          <a:xfrm>
            <a:off x="686600" y="252517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46"/>
          <p:cNvSpPr/>
          <p:nvPr/>
        </p:nvSpPr>
        <p:spPr>
          <a:xfrm>
            <a:off x="686575" y="2788950"/>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46"/>
          <p:cNvSpPr/>
          <p:nvPr/>
        </p:nvSpPr>
        <p:spPr>
          <a:xfrm>
            <a:off x="686575" y="3060912"/>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46"/>
          <p:cNvSpPr/>
          <p:nvPr/>
        </p:nvSpPr>
        <p:spPr>
          <a:xfrm>
            <a:off x="686575" y="3332874"/>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67608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8 Metrics Used to Analyze and Control Costs</a:t>
            </a:r>
            <a:endParaRPr/>
          </a:p>
        </p:txBody>
      </p:sp>
      <p:sp>
        <p:nvSpPr>
          <p:cNvPr id="355" name="Google Shape;355;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50A1D"/>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11</a:t>
            </a:fld>
            <a:endParaRPr kumimoji="0" sz="1300" b="0" i="0" u="none" strike="noStrike" kern="0" cap="none" spc="0" normalizeH="0" baseline="0" noProof="0">
              <a:ln>
                <a:noFill/>
              </a:ln>
              <a:solidFill>
                <a:srgbClr val="050A1D"/>
              </a:solidFill>
              <a:effectLst/>
              <a:uLnTx/>
              <a:uFillTx/>
              <a:latin typeface="Open Sans"/>
              <a:ea typeface="Open Sans"/>
              <a:cs typeface="Open Sans"/>
              <a:sym typeface="Open Sans"/>
            </a:endParaRPr>
          </a:p>
        </p:txBody>
      </p:sp>
      <p:sp>
        <p:nvSpPr>
          <p:cNvPr id="356" name="Google Shape;356;p47"/>
          <p:cNvSpPr/>
          <p:nvPr/>
        </p:nvSpPr>
        <p:spPr>
          <a:xfrm rot="1374605">
            <a:off x="3839927" y="2320234"/>
            <a:ext cx="1548989" cy="1548989"/>
          </a:xfrm>
          <a:prstGeom prst="ellipse">
            <a:avLst/>
          </a:prstGeom>
          <a:solidFill>
            <a:srgbClr val="163B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47"/>
          <p:cNvSpPr/>
          <p:nvPr/>
        </p:nvSpPr>
        <p:spPr>
          <a:xfrm>
            <a:off x="917362" y="1205796"/>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47"/>
          <p:cNvSpPr/>
          <p:nvPr/>
        </p:nvSpPr>
        <p:spPr>
          <a:xfrm>
            <a:off x="2073862" y="2079668"/>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47"/>
          <p:cNvSpPr/>
          <p:nvPr/>
        </p:nvSpPr>
        <p:spPr>
          <a:xfrm>
            <a:off x="917362" y="2953540"/>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47"/>
          <p:cNvSpPr/>
          <p:nvPr/>
        </p:nvSpPr>
        <p:spPr>
          <a:xfrm>
            <a:off x="2073862" y="3827411"/>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47"/>
          <p:cNvSpPr/>
          <p:nvPr/>
        </p:nvSpPr>
        <p:spPr>
          <a:xfrm flipH="1">
            <a:off x="7155262" y="1205796"/>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47"/>
          <p:cNvSpPr/>
          <p:nvPr/>
        </p:nvSpPr>
        <p:spPr>
          <a:xfrm flipH="1">
            <a:off x="5998762" y="2079668"/>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47"/>
          <p:cNvSpPr/>
          <p:nvPr/>
        </p:nvSpPr>
        <p:spPr>
          <a:xfrm flipH="1">
            <a:off x="7155262" y="2953540"/>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47"/>
          <p:cNvSpPr/>
          <p:nvPr/>
        </p:nvSpPr>
        <p:spPr>
          <a:xfrm flipH="1">
            <a:off x="5998762" y="3827411"/>
            <a:ext cx="1156500" cy="1156500"/>
          </a:xfrm>
          <a:prstGeom prst="ellipse">
            <a:avLst/>
          </a:prstGeom>
          <a:solidFill>
            <a:srgbClr val="BB0D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5" name="Google Shape;365;p47"/>
          <p:cNvCxnSpPr>
            <a:stCxn id="356" idx="1"/>
            <a:endCxn id="357" idx="6"/>
          </p:cNvCxnSpPr>
          <p:nvPr/>
        </p:nvCxnSpPr>
        <p:spPr>
          <a:xfrm rot="5400000" flipH="1">
            <a:off x="2901914" y="955836"/>
            <a:ext cx="593100" cy="2249400"/>
          </a:xfrm>
          <a:prstGeom prst="bentConnector2">
            <a:avLst/>
          </a:prstGeom>
          <a:noFill/>
          <a:ln w="19050" cap="flat" cmpd="sng">
            <a:solidFill>
              <a:srgbClr val="163B66"/>
            </a:solidFill>
            <a:prstDash val="solid"/>
            <a:round/>
            <a:headEnd type="none" w="med" len="med"/>
            <a:tailEnd type="triangle" w="med" len="med"/>
          </a:ln>
        </p:spPr>
      </p:cxnSp>
      <p:cxnSp>
        <p:nvCxnSpPr>
          <p:cNvPr id="366" name="Google Shape;366;p47"/>
          <p:cNvCxnSpPr>
            <a:stCxn id="356" idx="0"/>
            <a:endCxn id="361" idx="6"/>
          </p:cNvCxnSpPr>
          <p:nvPr/>
        </p:nvCxnSpPr>
        <p:spPr>
          <a:xfrm rot="-5400000">
            <a:off x="5736871" y="963079"/>
            <a:ext cx="597300" cy="2239200"/>
          </a:xfrm>
          <a:prstGeom prst="bentConnector2">
            <a:avLst/>
          </a:prstGeom>
          <a:noFill/>
          <a:ln w="19050" cap="flat" cmpd="sng">
            <a:solidFill>
              <a:srgbClr val="163B66"/>
            </a:solidFill>
            <a:prstDash val="solid"/>
            <a:round/>
            <a:headEnd type="none" w="med" len="med"/>
            <a:tailEnd type="triangle" w="med" len="med"/>
          </a:ln>
        </p:spPr>
      </p:cxnSp>
      <p:cxnSp>
        <p:nvCxnSpPr>
          <p:cNvPr id="367" name="Google Shape;367;p47"/>
          <p:cNvCxnSpPr>
            <a:stCxn id="356" idx="2"/>
            <a:endCxn id="358" idx="6"/>
          </p:cNvCxnSpPr>
          <p:nvPr/>
        </p:nvCxnSpPr>
        <p:spPr>
          <a:xfrm rot="10800000">
            <a:off x="3230221" y="2657929"/>
            <a:ext cx="670800" cy="135300"/>
          </a:xfrm>
          <a:prstGeom prst="bentConnector3">
            <a:avLst>
              <a:gd name="adj1" fmla="val 42713"/>
            </a:avLst>
          </a:prstGeom>
          <a:noFill/>
          <a:ln w="19050" cap="flat" cmpd="sng">
            <a:solidFill>
              <a:srgbClr val="163B66"/>
            </a:solidFill>
            <a:prstDash val="solid"/>
            <a:round/>
            <a:headEnd type="none" w="med" len="med"/>
            <a:tailEnd type="triangle" w="med" len="med"/>
          </a:ln>
        </p:spPr>
      </p:cxnSp>
      <p:cxnSp>
        <p:nvCxnSpPr>
          <p:cNvPr id="368" name="Google Shape;368;p47"/>
          <p:cNvCxnSpPr>
            <a:stCxn id="356" idx="3"/>
            <a:endCxn id="359" idx="6"/>
          </p:cNvCxnSpPr>
          <p:nvPr/>
        </p:nvCxnSpPr>
        <p:spPr>
          <a:xfrm rot="5400000">
            <a:off x="2912479" y="2547486"/>
            <a:ext cx="145800" cy="1822800"/>
          </a:xfrm>
          <a:prstGeom prst="bentConnector2">
            <a:avLst/>
          </a:prstGeom>
          <a:noFill/>
          <a:ln w="19050" cap="flat" cmpd="sng">
            <a:solidFill>
              <a:srgbClr val="163B66"/>
            </a:solidFill>
            <a:prstDash val="solid"/>
            <a:round/>
            <a:headEnd type="none" w="med" len="med"/>
            <a:tailEnd type="triangle" w="med" len="med"/>
          </a:ln>
        </p:spPr>
      </p:cxnSp>
      <p:cxnSp>
        <p:nvCxnSpPr>
          <p:cNvPr id="369" name="Google Shape;369;p47"/>
          <p:cNvCxnSpPr>
            <a:stCxn id="356" idx="4"/>
            <a:endCxn id="360" idx="6"/>
          </p:cNvCxnSpPr>
          <p:nvPr/>
        </p:nvCxnSpPr>
        <p:spPr>
          <a:xfrm rot="5400000">
            <a:off x="3472771" y="3565579"/>
            <a:ext cx="597600" cy="1082700"/>
          </a:xfrm>
          <a:prstGeom prst="bentConnector2">
            <a:avLst/>
          </a:prstGeom>
          <a:noFill/>
          <a:ln w="19050" cap="flat" cmpd="sng">
            <a:solidFill>
              <a:srgbClr val="163B66"/>
            </a:solidFill>
            <a:prstDash val="solid"/>
            <a:round/>
            <a:headEnd type="none" w="med" len="med"/>
            <a:tailEnd type="triangle" w="med" len="med"/>
          </a:ln>
        </p:spPr>
      </p:cxnSp>
      <p:cxnSp>
        <p:nvCxnSpPr>
          <p:cNvPr id="370" name="Google Shape;370;p47"/>
          <p:cNvCxnSpPr>
            <a:stCxn id="356" idx="5"/>
            <a:endCxn id="364" idx="6"/>
          </p:cNvCxnSpPr>
          <p:nvPr/>
        </p:nvCxnSpPr>
        <p:spPr>
          <a:xfrm rot="-5400000" flipH="1">
            <a:off x="5155579" y="3562471"/>
            <a:ext cx="593400" cy="1093200"/>
          </a:xfrm>
          <a:prstGeom prst="bentConnector2">
            <a:avLst/>
          </a:prstGeom>
          <a:noFill/>
          <a:ln w="19050" cap="flat" cmpd="sng">
            <a:solidFill>
              <a:srgbClr val="163B66"/>
            </a:solidFill>
            <a:prstDash val="solid"/>
            <a:round/>
            <a:headEnd type="none" w="med" len="med"/>
            <a:tailEnd type="triangle" w="med" len="med"/>
          </a:ln>
        </p:spPr>
      </p:cxnSp>
      <p:cxnSp>
        <p:nvCxnSpPr>
          <p:cNvPr id="371" name="Google Shape;371;p47"/>
          <p:cNvCxnSpPr>
            <a:stCxn id="363" idx="6"/>
            <a:endCxn id="356" idx="6"/>
          </p:cNvCxnSpPr>
          <p:nvPr/>
        </p:nvCxnSpPr>
        <p:spPr>
          <a:xfrm rot="10800000">
            <a:off x="5327962" y="3396190"/>
            <a:ext cx="1827300" cy="135600"/>
          </a:xfrm>
          <a:prstGeom prst="bentConnector3">
            <a:avLst>
              <a:gd name="adj1" fmla="val 99451"/>
            </a:avLst>
          </a:prstGeom>
          <a:noFill/>
          <a:ln w="19050" cap="flat" cmpd="sng">
            <a:solidFill>
              <a:srgbClr val="163B66"/>
            </a:solidFill>
            <a:prstDash val="solid"/>
            <a:round/>
            <a:headEnd type="triangle" w="med" len="med"/>
            <a:tailEnd type="none" w="med" len="med"/>
          </a:ln>
        </p:spPr>
      </p:cxnSp>
      <p:cxnSp>
        <p:nvCxnSpPr>
          <p:cNvPr id="372" name="Google Shape;372;p47"/>
          <p:cNvCxnSpPr/>
          <p:nvPr/>
        </p:nvCxnSpPr>
        <p:spPr>
          <a:xfrm rot="10800000" flipH="1">
            <a:off x="5332287" y="2676393"/>
            <a:ext cx="666600" cy="145500"/>
          </a:xfrm>
          <a:prstGeom prst="bentConnector3">
            <a:avLst>
              <a:gd name="adj1" fmla="val 40168"/>
            </a:avLst>
          </a:prstGeom>
          <a:noFill/>
          <a:ln w="19050" cap="flat" cmpd="sng">
            <a:solidFill>
              <a:srgbClr val="163B66"/>
            </a:solidFill>
            <a:prstDash val="solid"/>
            <a:round/>
            <a:headEnd type="none" w="med" len="med"/>
            <a:tailEnd type="triangle" w="med" len="med"/>
          </a:ln>
        </p:spPr>
      </p:cxnSp>
      <p:sp>
        <p:nvSpPr>
          <p:cNvPr id="373" name="Google Shape;373;p47"/>
          <p:cNvSpPr txBox="1"/>
          <p:nvPr/>
        </p:nvSpPr>
        <p:spPr>
          <a:xfrm>
            <a:off x="4041456" y="2721622"/>
            <a:ext cx="10827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FFFFFF"/>
                </a:solidFill>
                <a:effectLst/>
                <a:uLnTx/>
                <a:uFillTx/>
                <a:latin typeface="Work Sans"/>
                <a:ea typeface="Work Sans"/>
                <a:cs typeface="Work Sans"/>
                <a:sym typeface="Work Sans"/>
              </a:rPr>
              <a:t>Control</a:t>
            </a:r>
            <a:br>
              <a:rPr kumimoji="0" lang="en-GB" sz="1800" b="1" i="0" u="none" strike="noStrike" kern="0" cap="none" spc="0" normalizeH="0" baseline="0" noProof="0">
                <a:ln>
                  <a:noFill/>
                </a:ln>
                <a:solidFill>
                  <a:srgbClr val="FFFFFF"/>
                </a:solidFill>
                <a:effectLst/>
                <a:uLnTx/>
                <a:uFillTx/>
                <a:latin typeface="Work Sans"/>
                <a:ea typeface="Work Sans"/>
                <a:cs typeface="Work Sans"/>
                <a:sym typeface="Work Sans"/>
              </a:rPr>
            </a:br>
            <a:r>
              <a:rPr kumimoji="0" lang="en-GB" sz="1800" b="1" i="0" u="none" strike="noStrike" kern="0" cap="none" spc="0" normalizeH="0" baseline="0" noProof="0">
                <a:ln>
                  <a:noFill/>
                </a:ln>
                <a:solidFill>
                  <a:srgbClr val="FFFFFF"/>
                </a:solidFill>
                <a:effectLst/>
                <a:uLnTx/>
                <a:uFillTx/>
                <a:latin typeface="Work Sans"/>
                <a:ea typeface="Work Sans"/>
                <a:cs typeface="Work Sans"/>
                <a:sym typeface="Work Sans"/>
              </a:rPr>
              <a:t>Costs</a:t>
            </a:r>
            <a:endParaRPr kumimoji="0" sz="1800" b="1" i="0" u="none" strike="noStrike" kern="0" cap="none" spc="0" normalizeH="0" baseline="0" noProof="0">
              <a:ln>
                <a:noFill/>
              </a:ln>
              <a:solidFill>
                <a:srgbClr val="FFFFFF"/>
              </a:solidFill>
              <a:effectLst/>
              <a:uLnTx/>
              <a:uFillTx/>
              <a:latin typeface="Work Sans"/>
              <a:ea typeface="Work Sans"/>
              <a:cs typeface="Work Sans"/>
              <a:sym typeface="Work Sans"/>
            </a:endParaRPr>
          </a:p>
        </p:txBody>
      </p:sp>
      <p:sp>
        <p:nvSpPr>
          <p:cNvPr id="374" name="Google Shape;374;p47"/>
          <p:cNvSpPr txBox="1"/>
          <p:nvPr/>
        </p:nvSpPr>
        <p:spPr>
          <a:xfrm>
            <a:off x="656589" y="1438142"/>
            <a:ext cx="16596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Review and Standardize</a:t>
            </a:r>
            <a:b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b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Rates</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75" name="Google Shape;375;p47"/>
          <p:cNvSpPr txBox="1"/>
          <p:nvPr/>
        </p:nvSpPr>
        <p:spPr>
          <a:xfrm>
            <a:off x="2105438" y="2297752"/>
            <a:ext cx="10932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Analyze Overtime Usage</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76" name="Google Shape;376;p47"/>
          <p:cNvSpPr txBox="1"/>
          <p:nvPr/>
        </p:nvSpPr>
        <p:spPr>
          <a:xfrm>
            <a:off x="972950" y="3147050"/>
            <a:ext cx="10269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Develop Consistent</a:t>
            </a:r>
            <a:b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b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Bill Rates</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77" name="Google Shape;377;p47"/>
          <p:cNvSpPr txBox="1"/>
          <p:nvPr/>
        </p:nvSpPr>
        <p:spPr>
          <a:xfrm>
            <a:off x="2105438" y="4034111"/>
            <a:ext cx="10932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Consolidate Budget</a:t>
            </a:r>
            <a:b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b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Tracking</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78" name="Google Shape;378;p47"/>
          <p:cNvSpPr txBox="1"/>
          <p:nvPr/>
        </p:nvSpPr>
        <p:spPr>
          <a:xfrm>
            <a:off x="7251850" y="1494672"/>
            <a:ext cx="963300" cy="470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Negotiate Discounts</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79" name="Google Shape;379;p47"/>
          <p:cNvSpPr txBox="1"/>
          <p:nvPr/>
        </p:nvSpPr>
        <p:spPr>
          <a:xfrm>
            <a:off x="6063613" y="2308564"/>
            <a:ext cx="10269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Manager Conversion Fee</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80" name="Google Shape;380;p47"/>
          <p:cNvSpPr txBox="1"/>
          <p:nvPr/>
        </p:nvSpPr>
        <p:spPr>
          <a:xfrm>
            <a:off x="7053400" y="3092467"/>
            <a:ext cx="1360200" cy="720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Track and Address </a:t>
            </a:r>
            <a:br>
              <a:rPr kumimoji="0" lang="en-GB" sz="105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br>
            <a:r>
              <a:rPr kumimoji="0" lang="en-GB" sz="105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Trends in Replacements</a:t>
            </a:r>
            <a:endParaRPr kumimoji="0" sz="1050" b="0" i="0" u="none" strike="noStrike" kern="0" cap="none" spc="0" normalizeH="0" baseline="0" noProof="0">
              <a:ln>
                <a:noFill/>
              </a:ln>
              <a:solidFill>
                <a:srgbClr val="FFFFFF"/>
              </a:solidFill>
              <a:effectLst/>
              <a:uLnTx/>
              <a:uFillTx/>
              <a:latin typeface="Arial"/>
              <a:cs typeface="Arial"/>
              <a:sym typeface="Arial"/>
            </a:endParaRPr>
          </a:p>
        </p:txBody>
      </p:sp>
      <p:sp>
        <p:nvSpPr>
          <p:cNvPr id="381" name="Google Shape;381;p47"/>
          <p:cNvSpPr txBox="1"/>
          <p:nvPr/>
        </p:nvSpPr>
        <p:spPr>
          <a:xfrm>
            <a:off x="6084607" y="4045477"/>
            <a:ext cx="963300" cy="63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Forecast Your Spend</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095007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6"/>
          <p:cNvSpPr txBox="1">
            <a:spLocks noGrp="1"/>
          </p:cNvSpPr>
          <p:nvPr>
            <p:ph type="title"/>
          </p:nvPr>
        </p:nvSpPr>
        <p:spPr>
          <a:xfrm>
            <a:off x="454750" y="951150"/>
            <a:ext cx="3842100" cy="2895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800" dirty="0">
                <a:solidFill>
                  <a:srgbClr val="FFFFFF"/>
                </a:solidFill>
              </a:rPr>
              <a:t>Who owns program management of your contingent or “non-employee” workforce in your organization?</a:t>
            </a:r>
            <a:br>
              <a:rPr lang="en-GB" sz="1500" dirty="0">
                <a:solidFill>
                  <a:srgbClr val="FFFFFF"/>
                </a:solidFill>
                <a:latin typeface="Work Sans Light"/>
                <a:ea typeface="Work Sans Light"/>
                <a:cs typeface="Work Sans Light"/>
                <a:sym typeface="Work Sans Light"/>
              </a:rPr>
            </a:br>
            <a:endParaRPr lang="en-GB" sz="1500" dirty="0">
              <a:solidFill>
                <a:srgbClr val="FFFFFF"/>
              </a:solidFill>
              <a:latin typeface="Work Sans Light"/>
              <a:ea typeface="Work Sans Light"/>
              <a:cs typeface="Work Sans Light"/>
              <a:sym typeface="Work Sans Light"/>
            </a:endParaRP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Procurement</a:t>
            </a: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Human Resources/Talent Management</a:t>
            </a:r>
            <a:endParaRPr sz="1500" dirty="0">
              <a:solidFill>
                <a:srgbClr val="FFFFFF"/>
              </a:solidFill>
              <a:latin typeface="Work Sans Light"/>
              <a:ea typeface="Work Sans Light"/>
              <a:cs typeface="Work Sans Light"/>
              <a:sym typeface="Work Sans Light"/>
            </a:endParaRP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Both</a:t>
            </a:r>
            <a:endParaRPr sz="1500" dirty="0">
              <a:solidFill>
                <a:srgbClr val="FFFFFF"/>
              </a:solidFill>
              <a:latin typeface="Work Sans Light"/>
              <a:ea typeface="Work Sans Light"/>
              <a:cs typeface="Work Sans Light"/>
              <a:sym typeface="Work Sans Light"/>
            </a:endParaRPr>
          </a:p>
          <a:p>
            <a:pPr marL="457200" lvl="0" indent="0" algn="l" rtl="0">
              <a:lnSpc>
                <a:spcPct val="115000"/>
              </a:lnSpc>
              <a:spcBef>
                <a:spcPts val="0"/>
              </a:spcBef>
              <a:spcAft>
                <a:spcPts val="0"/>
              </a:spcAft>
              <a:buNone/>
            </a:pPr>
            <a:r>
              <a:rPr lang="en-GB" sz="1500" dirty="0">
                <a:solidFill>
                  <a:srgbClr val="FFFFFF"/>
                </a:solidFill>
                <a:latin typeface="Work Sans Light"/>
                <a:ea typeface="Work Sans Light"/>
                <a:cs typeface="Work Sans Light"/>
                <a:sym typeface="Work Sans Light"/>
              </a:rPr>
              <a:t>None of the above</a:t>
            </a:r>
            <a:endParaRPr dirty="0"/>
          </a:p>
        </p:txBody>
      </p:sp>
      <p:sp>
        <p:nvSpPr>
          <p:cNvPr id="345" name="Google Shape;345;p46"/>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dirty="0">
                <a:ln>
                  <a:noFill/>
                </a:ln>
                <a:solidFill>
                  <a:srgbClr val="000000"/>
                </a:solidFill>
                <a:effectLst/>
                <a:uLnTx/>
                <a:uFillTx/>
                <a:latin typeface="Work Sans"/>
                <a:ea typeface="Work Sans"/>
                <a:cs typeface="Work Sans"/>
                <a:sym typeface="Work Sans"/>
              </a:rPr>
              <a:t>Polling Results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6" name="Google Shape;346;p46"/>
          <p:cNvSpPr/>
          <p:nvPr/>
        </p:nvSpPr>
        <p:spPr>
          <a:xfrm>
            <a:off x="686600" y="252517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46"/>
          <p:cNvSpPr/>
          <p:nvPr/>
        </p:nvSpPr>
        <p:spPr>
          <a:xfrm>
            <a:off x="686575" y="2788950"/>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46"/>
          <p:cNvSpPr/>
          <p:nvPr/>
        </p:nvSpPr>
        <p:spPr>
          <a:xfrm>
            <a:off x="686575" y="3060912"/>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46"/>
          <p:cNvSpPr/>
          <p:nvPr/>
        </p:nvSpPr>
        <p:spPr>
          <a:xfrm>
            <a:off x="686575" y="3332874"/>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745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8"/>
          <p:cNvPicPr preferRelativeResize="0"/>
          <p:nvPr/>
        </p:nvPicPr>
        <p:blipFill rotWithShape="1">
          <a:blip r:embed="rId3">
            <a:alphaModFix/>
          </a:blip>
          <a:srcRect l="10045" r="21801"/>
          <a:stretch/>
        </p:blipFill>
        <p:spPr>
          <a:xfrm>
            <a:off x="4940446" y="1031575"/>
            <a:ext cx="4203546" cy="4111873"/>
          </a:xfrm>
          <a:prstGeom prst="rect">
            <a:avLst/>
          </a:prstGeom>
          <a:noFill/>
          <a:ln>
            <a:noFill/>
          </a:ln>
        </p:spPr>
      </p:pic>
      <p:sp>
        <p:nvSpPr>
          <p:cNvPr id="387" name="Google Shape;387;p48"/>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#1 - Review and Standardize Vendor Rates</a:t>
            </a:r>
            <a:endParaRPr/>
          </a:p>
        </p:txBody>
      </p:sp>
      <p:sp>
        <p:nvSpPr>
          <p:cNvPr id="388" name="Google Shape;388;p48"/>
          <p:cNvSpPr txBox="1">
            <a:spLocks noGrp="1"/>
          </p:cNvSpPr>
          <p:nvPr>
            <p:ph type="body" idx="1"/>
          </p:nvPr>
        </p:nvSpPr>
        <p:spPr>
          <a:xfrm>
            <a:off x="398526" y="1230075"/>
            <a:ext cx="4183500" cy="20673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GB" sz="1200" dirty="0"/>
              <a:t>Problem:  </a:t>
            </a:r>
            <a:r>
              <a:rPr lang="en-GB" sz="1200" b="0" dirty="0"/>
              <a:t>Inconsistent rates across vendors can result in overpaying for </a:t>
            </a:r>
            <a:r>
              <a:rPr lang="en-GB" sz="1200" b="0" dirty="0" err="1"/>
              <a:t>labor</a:t>
            </a:r>
            <a:endParaRPr sz="1200" b="0" dirty="0"/>
          </a:p>
          <a:p>
            <a:pPr marL="114300" lvl="0" indent="0" algn="l" rtl="0">
              <a:lnSpc>
                <a:spcPct val="115000"/>
              </a:lnSpc>
              <a:spcBef>
                <a:spcPts val="0"/>
              </a:spcBef>
              <a:spcAft>
                <a:spcPts val="0"/>
              </a:spcAft>
              <a:buSzPts val="1800"/>
              <a:buNone/>
            </a:pPr>
            <a:endParaRPr sz="1200" dirty="0"/>
          </a:p>
          <a:p>
            <a:pPr marL="114300" lvl="0" indent="0" algn="l" rtl="0">
              <a:lnSpc>
                <a:spcPct val="115000"/>
              </a:lnSpc>
              <a:spcBef>
                <a:spcPts val="0"/>
              </a:spcBef>
              <a:spcAft>
                <a:spcPts val="0"/>
              </a:spcAft>
              <a:buSzPts val="1800"/>
              <a:buNone/>
            </a:pPr>
            <a:r>
              <a:rPr lang="en-GB" sz="1200" dirty="0">
                <a:latin typeface="Work Sans"/>
                <a:ea typeface="Work Sans"/>
                <a:cs typeface="Work Sans"/>
                <a:sym typeface="Work Sans"/>
              </a:rPr>
              <a:t>Solution:</a:t>
            </a:r>
            <a:endParaRPr sz="1200" dirty="0">
              <a:latin typeface="Work Sans"/>
              <a:ea typeface="Work Sans"/>
              <a:cs typeface="Work Sans"/>
              <a:sym typeface="Work Sans"/>
            </a:endParaRPr>
          </a:p>
          <a:p>
            <a:pPr marL="457200" lvl="0" indent="-304800" algn="l" rtl="0">
              <a:lnSpc>
                <a:spcPct val="115000"/>
              </a:lnSpc>
              <a:spcBef>
                <a:spcPts val="0"/>
              </a:spcBef>
              <a:spcAft>
                <a:spcPts val="0"/>
              </a:spcAft>
              <a:buSzPts val="1200"/>
              <a:buChar char="●"/>
            </a:pPr>
            <a:r>
              <a:rPr lang="en-GB" sz="1200" b="0" dirty="0"/>
              <a:t>Use VMS data to </a:t>
            </a:r>
            <a:r>
              <a:rPr lang="en-GB" sz="1200" b="0" dirty="0" err="1"/>
              <a:t>analyze</a:t>
            </a:r>
            <a:r>
              <a:rPr lang="en-GB" sz="1200" b="0" dirty="0"/>
              <a:t> vendor rates across your program</a:t>
            </a:r>
            <a:endParaRPr sz="1200" b="0" dirty="0"/>
          </a:p>
          <a:p>
            <a:pPr marL="457200" lvl="0" indent="-304800" algn="l" rtl="0">
              <a:lnSpc>
                <a:spcPct val="115000"/>
              </a:lnSpc>
              <a:spcBef>
                <a:spcPts val="0"/>
              </a:spcBef>
              <a:spcAft>
                <a:spcPts val="0"/>
              </a:spcAft>
              <a:buSzPts val="1200"/>
              <a:buChar char="●"/>
            </a:pPr>
            <a:r>
              <a:rPr lang="en-GB" sz="1200" b="0" dirty="0" err="1"/>
              <a:t>Analyze</a:t>
            </a:r>
            <a:r>
              <a:rPr lang="en-GB" sz="1200" b="0" dirty="0"/>
              <a:t> rates by job title and location </a:t>
            </a:r>
            <a:endParaRPr sz="1200" b="0" dirty="0"/>
          </a:p>
          <a:p>
            <a:pPr marL="457200" lvl="0" indent="-304800" algn="l" rtl="0">
              <a:lnSpc>
                <a:spcPct val="115000"/>
              </a:lnSpc>
              <a:spcBef>
                <a:spcPts val="0"/>
              </a:spcBef>
              <a:spcAft>
                <a:spcPts val="0"/>
              </a:spcAft>
              <a:buSzPts val="1200"/>
              <a:buChar char="●"/>
            </a:pPr>
            <a:r>
              <a:rPr lang="en-GB" sz="1200" b="0" dirty="0"/>
              <a:t>Standardize “mark-up” or “not to exceed” rates with each vendor </a:t>
            </a:r>
            <a:endParaRPr sz="1200" b="0" dirty="0"/>
          </a:p>
        </p:txBody>
      </p:sp>
      <p:sp>
        <p:nvSpPr>
          <p:cNvPr id="389" name="Google Shape;389;p48"/>
          <p:cNvSpPr/>
          <p:nvPr/>
        </p:nvSpPr>
        <p:spPr>
          <a:xfrm>
            <a:off x="194875" y="4003800"/>
            <a:ext cx="8781000" cy="5727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390" name="Google Shape;390;p48"/>
          <p:cNvSpPr txBox="1"/>
          <p:nvPr/>
        </p:nvSpPr>
        <p:spPr>
          <a:xfrm>
            <a:off x="313817" y="4000059"/>
            <a:ext cx="8581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Tip: Your vendors with the best rates could be rewarded with a “top vendor tier”, allowing them to receive the requisitions before the rest of the vendor pool, gaining better fulfillment opportunities and market share.</a:t>
            </a:r>
            <a:endParaRPr kumimoji="0"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3646842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14</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396" name="Google Shape;396;p49"/>
          <p:cNvSpPr txBox="1">
            <a:spLocks noGrp="1"/>
          </p:cNvSpPr>
          <p:nvPr>
            <p:ph type="body" idx="4294967295"/>
          </p:nvPr>
        </p:nvSpPr>
        <p:spPr>
          <a:xfrm>
            <a:off x="454750" y="956250"/>
            <a:ext cx="3575700" cy="266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a:solidFill>
                  <a:srgbClr val="FFFFFF"/>
                </a:solidFill>
                <a:latin typeface="Work Sans"/>
                <a:ea typeface="Work Sans"/>
                <a:cs typeface="Work Sans"/>
                <a:sym typeface="Work Sans"/>
              </a:rPr>
              <a:t>If you utilize Vendor Tiers to standardize vendor rates, what is it based on</a:t>
            </a:r>
            <a:endParaRPr sz="1800" b="1">
              <a:solidFill>
                <a:srgbClr val="FFFFFF"/>
              </a:solidFill>
              <a:latin typeface="Work Sans"/>
              <a:ea typeface="Work Sans"/>
              <a:cs typeface="Work Sans"/>
              <a:sym typeface="Work Sans"/>
            </a:endParaRPr>
          </a:p>
          <a:p>
            <a:pPr marL="0" lvl="0" indent="0" algn="l" rtl="0">
              <a:lnSpc>
                <a:spcPct val="115000"/>
              </a:lnSpc>
              <a:spcBef>
                <a:spcPts val="0"/>
              </a:spcBef>
              <a:spcAft>
                <a:spcPts val="0"/>
              </a:spcAft>
              <a:buNone/>
            </a:pPr>
            <a:endParaRPr>
              <a:solidFill>
                <a:srgbClr val="FFFFFF"/>
              </a:solidFill>
            </a:endParaRPr>
          </a:p>
          <a:p>
            <a:pPr marL="457200" lvl="0" indent="0" algn="l" rtl="0">
              <a:lnSpc>
                <a:spcPct val="115000"/>
              </a:lnSpc>
              <a:spcBef>
                <a:spcPts val="0"/>
              </a:spcBef>
              <a:spcAft>
                <a:spcPts val="0"/>
              </a:spcAft>
              <a:buNone/>
            </a:pPr>
            <a:r>
              <a:rPr lang="en-GB" sz="1500">
                <a:solidFill>
                  <a:srgbClr val="FFFFFF"/>
                </a:solidFill>
              </a:rPr>
              <a:t>Price</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Quality of service</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Ability to service locations</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Diversity affiliation</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Other</a:t>
            </a:r>
            <a:endParaRPr sz="1500">
              <a:solidFill>
                <a:srgbClr val="FFFFFF"/>
              </a:solidFill>
            </a:endParaRPr>
          </a:p>
          <a:p>
            <a:pPr marL="914400" lvl="1" indent="-228600" algn="l" rtl="0">
              <a:lnSpc>
                <a:spcPct val="115000"/>
              </a:lnSpc>
              <a:spcBef>
                <a:spcPts val="0"/>
              </a:spcBef>
              <a:spcAft>
                <a:spcPts val="0"/>
              </a:spcAft>
              <a:buSzPts val="1400"/>
              <a:buNone/>
            </a:pPr>
            <a:endParaRPr>
              <a:solidFill>
                <a:srgbClr val="FFFFFF"/>
              </a:solidFill>
            </a:endParaRPr>
          </a:p>
          <a:p>
            <a:pPr marL="914400" lvl="1" indent="-228600" algn="l" rtl="0">
              <a:lnSpc>
                <a:spcPct val="115000"/>
              </a:lnSpc>
              <a:spcBef>
                <a:spcPts val="0"/>
              </a:spcBef>
              <a:spcAft>
                <a:spcPts val="0"/>
              </a:spcAft>
              <a:buSzPts val="1400"/>
              <a:buNone/>
            </a:pPr>
            <a:endParaRPr>
              <a:solidFill>
                <a:srgbClr val="FFFFFF"/>
              </a:solidFill>
            </a:endParaRPr>
          </a:p>
          <a:p>
            <a:pPr marL="914400" lvl="1" indent="-228600" algn="l" rtl="0">
              <a:lnSpc>
                <a:spcPct val="115000"/>
              </a:lnSpc>
              <a:spcBef>
                <a:spcPts val="0"/>
              </a:spcBef>
              <a:spcAft>
                <a:spcPts val="0"/>
              </a:spcAft>
              <a:buSzPts val="1400"/>
              <a:buNone/>
            </a:pPr>
            <a:endParaRPr>
              <a:solidFill>
                <a:srgbClr val="FFFFFF"/>
              </a:solidFill>
            </a:endParaRPr>
          </a:p>
        </p:txBody>
      </p:sp>
      <p:sp>
        <p:nvSpPr>
          <p:cNvPr id="397" name="Google Shape;397;p49"/>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a:ln>
                  <a:noFill/>
                </a:ln>
                <a:solidFill>
                  <a:srgbClr val="000000"/>
                </a:solidFill>
                <a:effectLst/>
                <a:uLnTx/>
                <a:uFillTx/>
                <a:latin typeface="Work Sans"/>
                <a:ea typeface="Work Sans"/>
                <a:cs typeface="Work Sans"/>
                <a:sym typeface="Work Sans"/>
              </a:rPr>
              <a:t>Polling Question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49"/>
          <p:cNvSpPr/>
          <p:nvPr/>
        </p:nvSpPr>
        <p:spPr>
          <a:xfrm>
            <a:off x="686575" y="2343200"/>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9"/>
          <p:cNvSpPr/>
          <p:nvPr/>
        </p:nvSpPr>
        <p:spPr>
          <a:xfrm>
            <a:off x="686575" y="260666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49"/>
          <p:cNvSpPr/>
          <p:nvPr/>
        </p:nvSpPr>
        <p:spPr>
          <a:xfrm>
            <a:off x="686575" y="287007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49"/>
          <p:cNvSpPr/>
          <p:nvPr/>
        </p:nvSpPr>
        <p:spPr>
          <a:xfrm>
            <a:off x="686575" y="31334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9"/>
          <p:cNvSpPr/>
          <p:nvPr/>
        </p:nvSpPr>
        <p:spPr>
          <a:xfrm>
            <a:off x="686575" y="339691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6014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50"/>
          <p:cNvPicPr preferRelativeResize="0"/>
          <p:nvPr/>
        </p:nvPicPr>
        <p:blipFill rotWithShape="1">
          <a:blip r:embed="rId3">
            <a:alphaModFix/>
          </a:blip>
          <a:srcRect l="1337" r="44930"/>
          <a:stretch/>
        </p:blipFill>
        <p:spPr>
          <a:xfrm>
            <a:off x="4940450" y="1015000"/>
            <a:ext cx="4203550" cy="4111875"/>
          </a:xfrm>
          <a:prstGeom prst="rect">
            <a:avLst/>
          </a:prstGeom>
          <a:noFill/>
          <a:ln>
            <a:noFill/>
          </a:ln>
        </p:spPr>
      </p:pic>
      <p:sp>
        <p:nvSpPr>
          <p:cNvPr id="408" name="Google Shape;408;p50"/>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GB">
                <a:solidFill>
                  <a:schemeClr val="lt1"/>
                </a:solidFill>
              </a:rPr>
              <a:t>#2 - Analyze Overtime Usage</a:t>
            </a:r>
            <a:br>
              <a:rPr lang="en-GB">
                <a:solidFill>
                  <a:schemeClr val="lt1"/>
                </a:solidFill>
              </a:rPr>
            </a:br>
            <a:endParaRPr>
              <a:solidFill>
                <a:schemeClr val="lt1"/>
              </a:solidFill>
            </a:endParaRPr>
          </a:p>
          <a:p>
            <a:pPr marL="0" lvl="0" indent="0" algn="l" rtl="0">
              <a:lnSpc>
                <a:spcPct val="100000"/>
              </a:lnSpc>
              <a:spcBef>
                <a:spcPts val="0"/>
              </a:spcBef>
              <a:spcAft>
                <a:spcPts val="0"/>
              </a:spcAft>
              <a:buSzPts val="2800"/>
              <a:buNone/>
            </a:pPr>
            <a:endParaRPr/>
          </a:p>
        </p:txBody>
      </p:sp>
      <p:sp>
        <p:nvSpPr>
          <p:cNvPr id="409" name="Google Shape;409;p50"/>
          <p:cNvSpPr txBox="1">
            <a:spLocks noGrp="1"/>
          </p:cNvSpPr>
          <p:nvPr>
            <p:ph type="body" idx="1"/>
          </p:nvPr>
        </p:nvSpPr>
        <p:spPr>
          <a:xfrm>
            <a:off x="506575" y="1230067"/>
            <a:ext cx="3578100" cy="23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t>Problem:  </a:t>
            </a:r>
            <a:r>
              <a:rPr lang="en-GB" sz="1200" b="0" dirty="0"/>
              <a:t>Overtime pay can become costly as it multiplies</a:t>
            </a:r>
            <a:endParaRPr sz="1200" b="0" dirty="0"/>
          </a:p>
          <a:p>
            <a:pPr marL="0" lvl="0" indent="0" algn="l" rtl="0">
              <a:lnSpc>
                <a:spcPct val="115000"/>
              </a:lnSpc>
              <a:spcBef>
                <a:spcPts val="0"/>
              </a:spcBef>
              <a:spcAft>
                <a:spcPts val="0"/>
              </a:spcAft>
              <a:buNone/>
            </a:pPr>
            <a:endParaRPr sz="600" dirty="0"/>
          </a:p>
          <a:p>
            <a:pPr marL="0" lvl="0" indent="0" algn="l" rtl="0">
              <a:lnSpc>
                <a:spcPct val="115000"/>
              </a:lnSpc>
              <a:spcBef>
                <a:spcPts val="0"/>
              </a:spcBef>
              <a:spcAft>
                <a:spcPts val="0"/>
              </a:spcAft>
              <a:buNone/>
            </a:pPr>
            <a:r>
              <a:rPr lang="en-GB" sz="1200" dirty="0">
                <a:latin typeface="Work Sans"/>
                <a:ea typeface="Work Sans"/>
                <a:cs typeface="Work Sans"/>
                <a:sym typeface="Work Sans"/>
              </a:rPr>
              <a:t>Solution:</a:t>
            </a:r>
            <a:endParaRPr sz="1200" dirty="0">
              <a:latin typeface="Work Sans"/>
              <a:ea typeface="Work Sans"/>
              <a:cs typeface="Work Sans"/>
              <a:sym typeface="Work Sans"/>
            </a:endParaRPr>
          </a:p>
          <a:p>
            <a:pPr marL="457200" lvl="0" indent="-304800" algn="l" rtl="0">
              <a:lnSpc>
                <a:spcPct val="115000"/>
              </a:lnSpc>
              <a:spcBef>
                <a:spcPts val="0"/>
              </a:spcBef>
              <a:spcAft>
                <a:spcPts val="0"/>
              </a:spcAft>
              <a:buSzPts val="1200"/>
              <a:buChar char="●"/>
            </a:pPr>
            <a:r>
              <a:rPr lang="en-GB" sz="1200" b="0" dirty="0"/>
              <a:t>Track overtime pay in VMS or time-keeping system</a:t>
            </a:r>
            <a:endParaRPr sz="1200" b="0" dirty="0"/>
          </a:p>
          <a:p>
            <a:pPr marL="457200" lvl="0" indent="-304800" algn="l" rtl="0">
              <a:lnSpc>
                <a:spcPct val="115000"/>
              </a:lnSpc>
              <a:spcBef>
                <a:spcPts val="0"/>
              </a:spcBef>
              <a:spcAft>
                <a:spcPts val="0"/>
              </a:spcAft>
              <a:buSzPts val="1200"/>
              <a:buChar char="●"/>
            </a:pPr>
            <a:r>
              <a:rPr lang="en-GB" sz="1200" b="0" dirty="0" err="1"/>
              <a:t>Analyze</a:t>
            </a:r>
            <a:r>
              <a:rPr lang="en-GB" sz="1200" b="0" dirty="0"/>
              <a:t> trends across departments, managers, projects and time periods</a:t>
            </a:r>
            <a:endParaRPr sz="1200" b="0" dirty="0"/>
          </a:p>
          <a:p>
            <a:pPr marL="457200" lvl="0" indent="-304800" algn="l" rtl="0">
              <a:lnSpc>
                <a:spcPct val="115000"/>
              </a:lnSpc>
              <a:spcBef>
                <a:spcPts val="0"/>
              </a:spcBef>
              <a:spcAft>
                <a:spcPts val="0"/>
              </a:spcAft>
              <a:buSzPts val="1200"/>
              <a:buChar char="●"/>
            </a:pPr>
            <a:r>
              <a:rPr lang="en-GB" sz="1200" b="0" dirty="0"/>
              <a:t>Data provides insight for future work allocations</a:t>
            </a:r>
            <a:endParaRPr sz="1200" b="0" dirty="0"/>
          </a:p>
          <a:p>
            <a:pPr marL="0" lvl="0" indent="0" algn="l" rtl="0">
              <a:lnSpc>
                <a:spcPct val="115000"/>
              </a:lnSpc>
              <a:spcBef>
                <a:spcPts val="0"/>
              </a:spcBef>
              <a:spcAft>
                <a:spcPts val="0"/>
              </a:spcAft>
              <a:buNone/>
            </a:pPr>
            <a:endParaRPr sz="1200" dirty="0"/>
          </a:p>
        </p:txBody>
      </p:sp>
      <p:sp>
        <p:nvSpPr>
          <p:cNvPr id="410" name="Google Shape;410;p50"/>
          <p:cNvSpPr/>
          <p:nvPr/>
        </p:nvSpPr>
        <p:spPr>
          <a:xfrm>
            <a:off x="194875" y="4003800"/>
            <a:ext cx="8781000" cy="5727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11" name="Google Shape;411;p50"/>
          <p:cNvSpPr txBox="1"/>
          <p:nvPr/>
        </p:nvSpPr>
        <p:spPr>
          <a:xfrm>
            <a:off x="313817" y="4000059"/>
            <a:ext cx="8581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rPr>
              <a:t>Tip: When you are negotiating rates with your vendors be sure to understand how the percent of vendor </a:t>
            </a:r>
            <a:r>
              <a:rPr kumimoji="0" lang="en-GB" sz="1200" b="1" i="1" u="none" strike="noStrike" kern="0" cap="none" spc="0" normalizeH="0" baseline="0" noProof="0" dirty="0" err="1">
                <a:ln>
                  <a:noFill/>
                </a:ln>
                <a:solidFill>
                  <a:srgbClr val="FFFFFF"/>
                </a:solidFill>
                <a:effectLst/>
                <a:uLnTx/>
                <a:uFillTx/>
                <a:latin typeface="Work Sans Light"/>
                <a:ea typeface="Work Sans Light"/>
                <a:cs typeface="Work Sans Light"/>
                <a:sym typeface="Work Sans Light"/>
              </a:rPr>
              <a:t>markup</a:t>
            </a:r>
            <a:r>
              <a:rPr kumimoji="0" lang="en-GB"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rPr>
              <a:t> will be applied.  You may be able to negotiate a </a:t>
            </a:r>
            <a:r>
              <a:rPr kumimoji="0" lang="en-GB" sz="1200" b="1" i="1" u="none" strike="noStrike" kern="0" cap="none" spc="0" normalizeH="0" baseline="0" noProof="0" dirty="0" err="1">
                <a:ln>
                  <a:noFill/>
                </a:ln>
                <a:solidFill>
                  <a:srgbClr val="FFFFFF"/>
                </a:solidFill>
                <a:effectLst/>
                <a:uLnTx/>
                <a:uFillTx/>
                <a:latin typeface="Work Sans Light"/>
                <a:ea typeface="Work Sans Light"/>
                <a:cs typeface="Work Sans Light"/>
                <a:sym typeface="Work Sans Light"/>
              </a:rPr>
              <a:t>markup</a:t>
            </a:r>
            <a:r>
              <a:rPr kumimoji="0" lang="en-GB"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rPr>
              <a:t> reduction on overtime hours.</a:t>
            </a:r>
            <a:endParaRPr kumimoji="0" sz="1500" b="1" i="0" u="none" strike="noStrike" kern="0" cap="none" spc="0" normalizeH="0" baseline="0" noProof="0" dirty="0">
              <a:ln>
                <a:noFill/>
              </a:ln>
              <a:solidFill>
                <a:srgbClr val="050A1D"/>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339424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16</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396" name="Google Shape;396;p49"/>
          <p:cNvSpPr txBox="1">
            <a:spLocks noGrp="1"/>
          </p:cNvSpPr>
          <p:nvPr>
            <p:ph type="body" idx="4294967295"/>
          </p:nvPr>
        </p:nvSpPr>
        <p:spPr>
          <a:xfrm>
            <a:off x="454750" y="956250"/>
            <a:ext cx="3575700" cy="266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a:solidFill>
                  <a:srgbClr val="FFFFFF"/>
                </a:solidFill>
                <a:latin typeface="Work Sans"/>
                <a:ea typeface="Work Sans"/>
                <a:cs typeface="Work Sans"/>
                <a:sym typeface="Work Sans"/>
              </a:rPr>
              <a:t>If you utilize Vendor Tiers to standardize vendor rates, what is it based on</a:t>
            </a:r>
            <a:endParaRPr sz="1800" b="1">
              <a:solidFill>
                <a:srgbClr val="FFFFFF"/>
              </a:solidFill>
              <a:latin typeface="Work Sans"/>
              <a:ea typeface="Work Sans"/>
              <a:cs typeface="Work Sans"/>
              <a:sym typeface="Work Sans"/>
            </a:endParaRPr>
          </a:p>
          <a:p>
            <a:pPr marL="0" lvl="0" indent="0" algn="l" rtl="0">
              <a:lnSpc>
                <a:spcPct val="115000"/>
              </a:lnSpc>
              <a:spcBef>
                <a:spcPts val="0"/>
              </a:spcBef>
              <a:spcAft>
                <a:spcPts val="0"/>
              </a:spcAft>
              <a:buNone/>
            </a:pPr>
            <a:endParaRPr>
              <a:solidFill>
                <a:srgbClr val="FFFFFF"/>
              </a:solidFill>
            </a:endParaRPr>
          </a:p>
          <a:p>
            <a:pPr marL="457200" lvl="0" indent="0" algn="l" rtl="0">
              <a:lnSpc>
                <a:spcPct val="115000"/>
              </a:lnSpc>
              <a:spcBef>
                <a:spcPts val="0"/>
              </a:spcBef>
              <a:spcAft>
                <a:spcPts val="0"/>
              </a:spcAft>
              <a:buNone/>
            </a:pPr>
            <a:r>
              <a:rPr lang="en-GB" sz="1500">
                <a:solidFill>
                  <a:srgbClr val="FFFFFF"/>
                </a:solidFill>
              </a:rPr>
              <a:t>Price</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Quality of service</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Ability to service locations</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Diversity affiliation</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Other</a:t>
            </a:r>
            <a:endParaRPr sz="1500">
              <a:solidFill>
                <a:srgbClr val="FFFFFF"/>
              </a:solidFill>
            </a:endParaRPr>
          </a:p>
          <a:p>
            <a:pPr marL="914400" lvl="1" indent="-228600" algn="l" rtl="0">
              <a:lnSpc>
                <a:spcPct val="115000"/>
              </a:lnSpc>
              <a:spcBef>
                <a:spcPts val="0"/>
              </a:spcBef>
              <a:spcAft>
                <a:spcPts val="0"/>
              </a:spcAft>
              <a:buSzPts val="1400"/>
              <a:buNone/>
            </a:pPr>
            <a:endParaRPr>
              <a:solidFill>
                <a:srgbClr val="FFFFFF"/>
              </a:solidFill>
            </a:endParaRPr>
          </a:p>
          <a:p>
            <a:pPr marL="914400" lvl="1" indent="-228600" algn="l" rtl="0">
              <a:lnSpc>
                <a:spcPct val="115000"/>
              </a:lnSpc>
              <a:spcBef>
                <a:spcPts val="0"/>
              </a:spcBef>
              <a:spcAft>
                <a:spcPts val="0"/>
              </a:spcAft>
              <a:buSzPts val="1400"/>
              <a:buNone/>
            </a:pPr>
            <a:endParaRPr>
              <a:solidFill>
                <a:srgbClr val="FFFFFF"/>
              </a:solidFill>
            </a:endParaRPr>
          </a:p>
          <a:p>
            <a:pPr marL="914400" lvl="1" indent="-228600" algn="l" rtl="0">
              <a:lnSpc>
                <a:spcPct val="115000"/>
              </a:lnSpc>
              <a:spcBef>
                <a:spcPts val="0"/>
              </a:spcBef>
              <a:spcAft>
                <a:spcPts val="0"/>
              </a:spcAft>
              <a:buSzPts val="1400"/>
              <a:buNone/>
            </a:pPr>
            <a:endParaRPr>
              <a:solidFill>
                <a:srgbClr val="FFFFFF"/>
              </a:solidFill>
            </a:endParaRPr>
          </a:p>
        </p:txBody>
      </p:sp>
      <p:sp>
        <p:nvSpPr>
          <p:cNvPr id="397" name="Google Shape;397;p49"/>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dirty="0">
                <a:ln>
                  <a:noFill/>
                </a:ln>
                <a:solidFill>
                  <a:srgbClr val="000000"/>
                </a:solidFill>
                <a:effectLst/>
                <a:uLnTx/>
                <a:uFillTx/>
                <a:latin typeface="Work Sans"/>
                <a:ea typeface="Work Sans"/>
                <a:cs typeface="Work Sans"/>
                <a:sym typeface="Work Sans"/>
              </a:rPr>
              <a:t>Polling Results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8" name="Google Shape;398;p49"/>
          <p:cNvSpPr/>
          <p:nvPr/>
        </p:nvSpPr>
        <p:spPr>
          <a:xfrm>
            <a:off x="686575" y="2343200"/>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49"/>
          <p:cNvSpPr/>
          <p:nvPr/>
        </p:nvSpPr>
        <p:spPr>
          <a:xfrm>
            <a:off x="686575" y="260666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49"/>
          <p:cNvSpPr/>
          <p:nvPr/>
        </p:nvSpPr>
        <p:spPr>
          <a:xfrm>
            <a:off x="686575" y="287007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49"/>
          <p:cNvSpPr/>
          <p:nvPr/>
        </p:nvSpPr>
        <p:spPr>
          <a:xfrm>
            <a:off x="686575" y="31334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9"/>
          <p:cNvSpPr/>
          <p:nvPr/>
        </p:nvSpPr>
        <p:spPr>
          <a:xfrm>
            <a:off x="686575" y="339691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985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1"/>
          <p:cNvPicPr preferRelativeResize="0"/>
          <p:nvPr/>
        </p:nvPicPr>
        <p:blipFill rotWithShape="1">
          <a:blip r:embed="rId3">
            <a:alphaModFix/>
          </a:blip>
          <a:srcRect l="5390" r="26456"/>
          <a:stretch/>
        </p:blipFill>
        <p:spPr>
          <a:xfrm>
            <a:off x="4940450" y="1015000"/>
            <a:ext cx="4203555" cy="4111870"/>
          </a:xfrm>
          <a:prstGeom prst="rect">
            <a:avLst/>
          </a:prstGeom>
          <a:noFill/>
          <a:ln>
            <a:noFill/>
          </a:ln>
        </p:spPr>
      </p:pic>
      <p:sp>
        <p:nvSpPr>
          <p:cNvPr id="417" name="Google Shape;417;p51"/>
          <p:cNvSpPr txBox="1">
            <a:spLocks noGrp="1"/>
          </p:cNvSpPr>
          <p:nvPr>
            <p:ph type="body" idx="1"/>
          </p:nvPr>
        </p:nvSpPr>
        <p:spPr>
          <a:xfrm>
            <a:off x="506575" y="1232650"/>
            <a:ext cx="4258800" cy="240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t>Problem:  </a:t>
            </a:r>
            <a:r>
              <a:rPr lang="en-GB" sz="1200" b="0" dirty="0"/>
              <a:t>Inconsistent bill rates indicate uncontrolled spend and high program costs</a:t>
            </a:r>
            <a:endParaRPr sz="1200" b="0" dirty="0"/>
          </a:p>
          <a:p>
            <a:pPr marL="0" lvl="0" indent="0" algn="l" rtl="0">
              <a:lnSpc>
                <a:spcPct val="115000"/>
              </a:lnSpc>
              <a:spcBef>
                <a:spcPts val="0"/>
              </a:spcBef>
              <a:spcAft>
                <a:spcPts val="0"/>
              </a:spcAft>
              <a:buNone/>
            </a:pPr>
            <a:endParaRPr sz="600" dirty="0"/>
          </a:p>
          <a:p>
            <a:pPr marL="0" lvl="0" indent="0" algn="l" rtl="0">
              <a:lnSpc>
                <a:spcPct val="115000"/>
              </a:lnSpc>
              <a:spcBef>
                <a:spcPts val="0"/>
              </a:spcBef>
              <a:spcAft>
                <a:spcPts val="0"/>
              </a:spcAft>
              <a:buNone/>
            </a:pPr>
            <a:r>
              <a:rPr lang="en-GB" sz="1200" dirty="0">
                <a:latin typeface="Work Sans"/>
                <a:ea typeface="Work Sans"/>
                <a:cs typeface="Work Sans"/>
                <a:sym typeface="Work Sans"/>
              </a:rPr>
              <a:t>Solution:  </a:t>
            </a:r>
            <a:r>
              <a:rPr lang="en-GB" sz="1200" b="0" dirty="0">
                <a:latin typeface="Work Sans"/>
                <a:ea typeface="Work Sans"/>
                <a:cs typeface="Work Sans"/>
                <a:sym typeface="Work Sans"/>
              </a:rPr>
              <a:t>Minimize cost disparities</a:t>
            </a:r>
            <a:endParaRPr sz="1200" b="0" dirty="0">
              <a:latin typeface="Work Sans"/>
              <a:ea typeface="Work Sans"/>
              <a:cs typeface="Work Sans"/>
              <a:sym typeface="Work Sans"/>
            </a:endParaRPr>
          </a:p>
          <a:p>
            <a:pPr marL="457200" lvl="0" indent="-304800" algn="l" rtl="0">
              <a:lnSpc>
                <a:spcPct val="115000"/>
              </a:lnSpc>
              <a:spcBef>
                <a:spcPts val="0"/>
              </a:spcBef>
              <a:spcAft>
                <a:spcPts val="0"/>
              </a:spcAft>
              <a:buSzPts val="1200"/>
              <a:buChar char="●"/>
            </a:pPr>
            <a:r>
              <a:rPr lang="en-GB" sz="1200" b="0" dirty="0"/>
              <a:t>Measure rate consistency across your organization and the market standard</a:t>
            </a:r>
            <a:endParaRPr sz="1200" b="0" dirty="0"/>
          </a:p>
          <a:p>
            <a:pPr marL="457200" lvl="0" indent="-304800" algn="l" rtl="0">
              <a:lnSpc>
                <a:spcPct val="115000"/>
              </a:lnSpc>
              <a:spcBef>
                <a:spcPts val="0"/>
              </a:spcBef>
              <a:spcAft>
                <a:spcPts val="0"/>
              </a:spcAft>
              <a:buSzPts val="1200"/>
              <a:buChar char="●"/>
            </a:pPr>
            <a:r>
              <a:rPr lang="en-GB" sz="1200" b="0" dirty="0"/>
              <a:t>Look for excessive fluctuation and adjust rate’s maximum range</a:t>
            </a:r>
            <a:endParaRPr sz="1200" b="0" dirty="0"/>
          </a:p>
          <a:p>
            <a:pPr marL="457200" lvl="0" indent="-304800" algn="l" rtl="0">
              <a:lnSpc>
                <a:spcPct val="115000"/>
              </a:lnSpc>
              <a:spcBef>
                <a:spcPts val="0"/>
              </a:spcBef>
              <a:spcAft>
                <a:spcPts val="0"/>
              </a:spcAft>
              <a:buSzPts val="1200"/>
              <a:buChar char="●"/>
            </a:pPr>
            <a:r>
              <a:rPr lang="en-GB" sz="1200" b="0" dirty="0"/>
              <a:t>Compare rates to market standard by location</a:t>
            </a:r>
            <a:endParaRPr sz="1200" b="0" dirty="0"/>
          </a:p>
          <a:p>
            <a:pPr marL="457200" lvl="0" indent="-304800" algn="l" rtl="0">
              <a:lnSpc>
                <a:spcPct val="115000"/>
              </a:lnSpc>
              <a:spcBef>
                <a:spcPts val="0"/>
              </a:spcBef>
              <a:spcAft>
                <a:spcPts val="0"/>
              </a:spcAft>
              <a:buSzPts val="1200"/>
              <a:buChar char="●"/>
            </a:pPr>
            <a:r>
              <a:rPr lang="en-GB" sz="1200" b="0" dirty="0"/>
              <a:t>Establish parameters around bill rates</a:t>
            </a:r>
            <a:br>
              <a:rPr lang="en-GB" sz="1200" dirty="0"/>
            </a:br>
            <a:endParaRPr sz="1200" dirty="0"/>
          </a:p>
          <a:p>
            <a:pPr marL="457200" lvl="0" indent="-228600" algn="l" rtl="0">
              <a:lnSpc>
                <a:spcPct val="115000"/>
              </a:lnSpc>
              <a:spcBef>
                <a:spcPts val="0"/>
              </a:spcBef>
              <a:spcAft>
                <a:spcPts val="0"/>
              </a:spcAft>
              <a:buSzPts val="1800"/>
              <a:buNone/>
            </a:pPr>
            <a:endParaRPr sz="1200" dirty="0"/>
          </a:p>
        </p:txBody>
      </p:sp>
      <p:sp>
        <p:nvSpPr>
          <p:cNvPr id="418" name="Google Shape;418;p51"/>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GB">
                <a:solidFill>
                  <a:schemeClr val="lt1"/>
                </a:solidFill>
              </a:rPr>
              <a:t>#3 - Develop Consistent Bill Rates</a:t>
            </a:r>
            <a:endParaRPr>
              <a:solidFill>
                <a:schemeClr val="lt1"/>
              </a:solidFill>
            </a:endParaRPr>
          </a:p>
          <a:p>
            <a:pPr marL="0" lvl="0" indent="0" algn="l" rtl="0">
              <a:lnSpc>
                <a:spcPct val="100000"/>
              </a:lnSpc>
              <a:spcBef>
                <a:spcPts val="0"/>
              </a:spcBef>
              <a:spcAft>
                <a:spcPts val="0"/>
              </a:spcAft>
              <a:buSzPts val="2800"/>
              <a:buNone/>
            </a:pPr>
            <a:endParaRPr>
              <a:solidFill>
                <a:schemeClr val="lt1"/>
              </a:solidFill>
            </a:endParaRPr>
          </a:p>
        </p:txBody>
      </p:sp>
      <p:sp>
        <p:nvSpPr>
          <p:cNvPr id="419" name="Google Shape;419;p51"/>
          <p:cNvSpPr/>
          <p:nvPr/>
        </p:nvSpPr>
        <p:spPr>
          <a:xfrm>
            <a:off x="194875" y="4003800"/>
            <a:ext cx="8781000" cy="5727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20" name="Google Shape;420;p51"/>
          <p:cNvSpPr txBox="1"/>
          <p:nvPr/>
        </p:nvSpPr>
        <p:spPr>
          <a:xfrm>
            <a:off x="313817" y="4000059"/>
            <a:ext cx="8581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Tip: Managed service providers (MSPs) and shared managed services partners can help you benchmark your rates against the industry standard.</a:t>
            </a:r>
            <a:endParaRPr kumimoji="0"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2029986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body" idx="4294967295"/>
          </p:nvPr>
        </p:nvSpPr>
        <p:spPr>
          <a:xfrm>
            <a:off x="571400" y="1354050"/>
            <a:ext cx="3329400" cy="213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a:solidFill>
                  <a:srgbClr val="FFFFFF"/>
                </a:solidFill>
                <a:latin typeface="Work Sans"/>
                <a:ea typeface="Work Sans"/>
                <a:cs typeface="Work Sans"/>
                <a:sym typeface="Work Sans"/>
              </a:rPr>
              <a:t>How are you tracking your Vendor bill rates today?</a:t>
            </a:r>
            <a:br>
              <a:rPr lang="en-GB" sz="1800">
                <a:solidFill>
                  <a:srgbClr val="FFFFFF"/>
                </a:solidFill>
              </a:rPr>
            </a:br>
            <a:endParaRPr sz="1800">
              <a:solidFill>
                <a:srgbClr val="FFFFFF"/>
              </a:solidFill>
            </a:endParaRPr>
          </a:p>
          <a:p>
            <a:pPr marL="457200" lvl="0" indent="0" algn="l" rtl="0">
              <a:lnSpc>
                <a:spcPct val="115000"/>
              </a:lnSpc>
              <a:spcBef>
                <a:spcPts val="0"/>
              </a:spcBef>
              <a:spcAft>
                <a:spcPts val="0"/>
              </a:spcAft>
              <a:buNone/>
            </a:pPr>
            <a:r>
              <a:rPr lang="en-GB" sz="1500">
                <a:solidFill>
                  <a:srgbClr val="FFFFFF"/>
                </a:solidFill>
              </a:rPr>
              <a:t>Individual Vendor</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Labor Categories</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Locations</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None of the above</a:t>
            </a:r>
            <a:endParaRPr sz="1500">
              <a:solidFill>
                <a:srgbClr val="FFFFFF"/>
              </a:solidFill>
            </a:endParaRPr>
          </a:p>
          <a:p>
            <a:pPr marL="114300" lvl="0" indent="0" algn="l" rtl="0">
              <a:lnSpc>
                <a:spcPct val="115000"/>
              </a:lnSpc>
              <a:spcBef>
                <a:spcPts val="0"/>
              </a:spcBef>
              <a:spcAft>
                <a:spcPts val="0"/>
              </a:spcAft>
              <a:buSzPts val="1800"/>
              <a:buNone/>
            </a:pPr>
            <a:endParaRPr>
              <a:solidFill>
                <a:srgbClr val="FFFFFF"/>
              </a:solidFill>
            </a:endParaRPr>
          </a:p>
        </p:txBody>
      </p:sp>
      <p:sp>
        <p:nvSpPr>
          <p:cNvPr id="426" name="Google Shape;426;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18</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427" name="Google Shape;427;p52"/>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a:ln>
                  <a:noFill/>
                </a:ln>
                <a:solidFill>
                  <a:srgbClr val="000000"/>
                </a:solidFill>
                <a:effectLst/>
                <a:uLnTx/>
                <a:uFillTx/>
                <a:latin typeface="Work Sans"/>
                <a:ea typeface="Work Sans"/>
                <a:cs typeface="Work Sans"/>
                <a:sym typeface="Work Sans"/>
              </a:rPr>
              <a:t>Polling Question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2"/>
          <p:cNvSpPr/>
          <p:nvPr/>
        </p:nvSpPr>
        <p:spPr>
          <a:xfrm>
            <a:off x="791975" y="242421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2"/>
          <p:cNvSpPr/>
          <p:nvPr/>
        </p:nvSpPr>
        <p:spPr>
          <a:xfrm>
            <a:off x="791975" y="268502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2"/>
          <p:cNvSpPr/>
          <p:nvPr/>
        </p:nvSpPr>
        <p:spPr>
          <a:xfrm>
            <a:off x="791975" y="2945850"/>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2"/>
          <p:cNvSpPr/>
          <p:nvPr/>
        </p:nvSpPr>
        <p:spPr>
          <a:xfrm>
            <a:off x="791975" y="320666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716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3"/>
          <p:cNvPicPr preferRelativeResize="0"/>
          <p:nvPr/>
        </p:nvPicPr>
        <p:blipFill rotWithShape="1">
          <a:blip r:embed="rId3">
            <a:alphaModFix/>
          </a:blip>
          <a:srcRect l="12144" r="30350"/>
          <a:stretch/>
        </p:blipFill>
        <p:spPr>
          <a:xfrm>
            <a:off x="4940450" y="1031575"/>
            <a:ext cx="4203546" cy="4111927"/>
          </a:xfrm>
          <a:prstGeom prst="rect">
            <a:avLst/>
          </a:prstGeom>
          <a:noFill/>
          <a:ln>
            <a:noFill/>
          </a:ln>
        </p:spPr>
      </p:pic>
      <p:sp>
        <p:nvSpPr>
          <p:cNvPr id="437" name="Google Shape;437;p53"/>
          <p:cNvSpPr/>
          <p:nvPr/>
        </p:nvSpPr>
        <p:spPr>
          <a:xfrm>
            <a:off x="194875" y="4003800"/>
            <a:ext cx="8781000" cy="5727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38" name="Google Shape;438;p53"/>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#4 - Consolidate Budget Tracking</a:t>
            </a:r>
            <a:endParaRPr/>
          </a:p>
        </p:txBody>
      </p:sp>
      <p:sp>
        <p:nvSpPr>
          <p:cNvPr id="439" name="Google Shape;439;p53"/>
          <p:cNvSpPr txBox="1">
            <a:spLocks noGrp="1"/>
          </p:cNvSpPr>
          <p:nvPr>
            <p:ph type="body" idx="1"/>
          </p:nvPr>
        </p:nvSpPr>
        <p:spPr>
          <a:xfrm>
            <a:off x="506575" y="1230575"/>
            <a:ext cx="4528800" cy="235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latin typeface="Work Sans"/>
                <a:ea typeface="Work Sans"/>
                <a:cs typeface="Work Sans"/>
                <a:sym typeface="Work Sans"/>
              </a:rPr>
              <a:t>Problem:  </a:t>
            </a:r>
            <a:r>
              <a:rPr lang="en-GB" sz="1200" b="0" dirty="0">
                <a:latin typeface="Work Sans"/>
                <a:ea typeface="Work Sans"/>
                <a:cs typeface="Work Sans"/>
                <a:sym typeface="Work Sans"/>
              </a:rPr>
              <a:t>No visibility into a</a:t>
            </a:r>
            <a:r>
              <a:rPr lang="en-GB" sz="1200" b="0" dirty="0">
                <a:solidFill>
                  <a:srgbClr val="414141"/>
                </a:solidFill>
                <a:latin typeface="Work Sans"/>
                <a:ea typeface="Work Sans"/>
                <a:cs typeface="Work Sans"/>
                <a:sym typeface="Work Sans"/>
              </a:rPr>
              <a:t>nnual spend making it difficult to track budgets</a:t>
            </a:r>
            <a:endParaRPr sz="1200" b="0" dirty="0">
              <a:solidFill>
                <a:srgbClr val="414141"/>
              </a:solidFill>
              <a:latin typeface="Work Sans"/>
              <a:ea typeface="Work Sans"/>
              <a:cs typeface="Work Sans"/>
              <a:sym typeface="Work Sans"/>
            </a:endParaRPr>
          </a:p>
          <a:p>
            <a:pPr marL="0" lvl="0" indent="0" algn="l" rtl="0">
              <a:lnSpc>
                <a:spcPct val="115000"/>
              </a:lnSpc>
              <a:spcBef>
                <a:spcPts val="0"/>
              </a:spcBef>
              <a:spcAft>
                <a:spcPts val="0"/>
              </a:spcAft>
              <a:buNone/>
            </a:pPr>
            <a:endParaRPr sz="600" b="0" dirty="0">
              <a:solidFill>
                <a:srgbClr val="414141"/>
              </a:solidFill>
              <a:latin typeface="Work Sans"/>
              <a:ea typeface="Work Sans"/>
              <a:cs typeface="Work Sans"/>
              <a:sym typeface="Work Sans"/>
            </a:endParaRPr>
          </a:p>
          <a:p>
            <a:pPr marL="0" lvl="0" indent="0" algn="l" rtl="0">
              <a:lnSpc>
                <a:spcPct val="115000"/>
              </a:lnSpc>
              <a:spcBef>
                <a:spcPts val="0"/>
              </a:spcBef>
              <a:spcAft>
                <a:spcPts val="0"/>
              </a:spcAft>
              <a:buNone/>
            </a:pPr>
            <a:r>
              <a:rPr lang="en-GB" sz="1200" dirty="0">
                <a:solidFill>
                  <a:srgbClr val="414141"/>
                </a:solidFill>
                <a:latin typeface="Work Sans"/>
                <a:ea typeface="Work Sans"/>
                <a:cs typeface="Work Sans"/>
                <a:sym typeface="Work Sans"/>
              </a:rPr>
              <a:t>Solution</a:t>
            </a:r>
            <a:r>
              <a:rPr lang="en-GB" sz="1200" b="0" dirty="0">
                <a:solidFill>
                  <a:srgbClr val="414141"/>
                </a:solidFill>
                <a:latin typeface="Work Sans"/>
                <a:ea typeface="Work Sans"/>
                <a:cs typeface="Work Sans"/>
                <a:sym typeface="Work Sans"/>
              </a:rPr>
              <a:t>: Use VMS data to gain total visibility </a:t>
            </a:r>
            <a:endParaRPr sz="1200" b="0" dirty="0">
              <a:solidFill>
                <a:srgbClr val="414141"/>
              </a:solidFill>
              <a:latin typeface="Work Sans"/>
              <a:ea typeface="Work Sans"/>
              <a:cs typeface="Work Sans"/>
              <a:sym typeface="Work Sans"/>
            </a:endParaRPr>
          </a:p>
          <a:p>
            <a:pPr marL="457200" lvl="0" indent="-304800" algn="l" rtl="0">
              <a:lnSpc>
                <a:spcPct val="115000"/>
              </a:lnSpc>
              <a:spcBef>
                <a:spcPts val="0"/>
              </a:spcBef>
              <a:spcAft>
                <a:spcPts val="0"/>
              </a:spcAft>
              <a:buClr>
                <a:srgbClr val="414141"/>
              </a:buClr>
              <a:buSzPts val="1200"/>
              <a:buFont typeface="Work Sans"/>
              <a:buChar char="●"/>
            </a:pPr>
            <a:r>
              <a:rPr lang="en-GB" sz="1200" b="0" dirty="0">
                <a:solidFill>
                  <a:srgbClr val="414141"/>
                </a:solidFill>
                <a:latin typeface="Work Sans"/>
                <a:ea typeface="Work Sans"/>
                <a:cs typeface="Work Sans"/>
                <a:sym typeface="Work Sans"/>
              </a:rPr>
              <a:t>Budget vs. actual spend</a:t>
            </a:r>
            <a:endParaRPr sz="1200" b="0" dirty="0">
              <a:solidFill>
                <a:srgbClr val="414141"/>
              </a:solidFill>
              <a:latin typeface="Work Sans"/>
              <a:ea typeface="Work Sans"/>
              <a:cs typeface="Work Sans"/>
              <a:sym typeface="Work Sans"/>
            </a:endParaRPr>
          </a:p>
          <a:p>
            <a:pPr marL="457200" lvl="0" indent="-304800" algn="l" rtl="0">
              <a:lnSpc>
                <a:spcPct val="115000"/>
              </a:lnSpc>
              <a:spcBef>
                <a:spcPts val="0"/>
              </a:spcBef>
              <a:spcAft>
                <a:spcPts val="0"/>
              </a:spcAft>
              <a:buClr>
                <a:srgbClr val="414141"/>
              </a:buClr>
              <a:buSzPts val="1200"/>
              <a:buFont typeface="Work Sans"/>
              <a:buChar char="●"/>
            </a:pPr>
            <a:r>
              <a:rPr lang="en-GB" sz="1200" b="0" dirty="0">
                <a:solidFill>
                  <a:srgbClr val="414141"/>
                </a:solidFill>
                <a:latin typeface="Work Sans"/>
                <a:ea typeface="Work Sans"/>
                <a:cs typeface="Work Sans"/>
                <a:sym typeface="Work Sans"/>
              </a:rPr>
              <a:t>Up-to-date consumption</a:t>
            </a:r>
            <a:endParaRPr sz="1200" b="0" dirty="0">
              <a:solidFill>
                <a:srgbClr val="414141"/>
              </a:solidFill>
              <a:latin typeface="Work Sans"/>
              <a:ea typeface="Work Sans"/>
              <a:cs typeface="Work Sans"/>
              <a:sym typeface="Work Sans"/>
            </a:endParaRPr>
          </a:p>
          <a:p>
            <a:pPr marL="457200" lvl="0" indent="-304800" algn="l" rtl="0">
              <a:lnSpc>
                <a:spcPct val="115000"/>
              </a:lnSpc>
              <a:spcBef>
                <a:spcPts val="0"/>
              </a:spcBef>
              <a:spcAft>
                <a:spcPts val="0"/>
              </a:spcAft>
              <a:buClr>
                <a:srgbClr val="414141"/>
              </a:buClr>
              <a:buSzPts val="1200"/>
              <a:buFont typeface="Work Sans"/>
              <a:buChar char="●"/>
            </a:pPr>
            <a:r>
              <a:rPr lang="en-GB" sz="1200" b="0" dirty="0" err="1">
                <a:solidFill>
                  <a:srgbClr val="414141"/>
                </a:solidFill>
                <a:latin typeface="Work Sans"/>
                <a:ea typeface="Work Sans"/>
                <a:cs typeface="Work Sans"/>
                <a:sym typeface="Work Sans"/>
              </a:rPr>
              <a:t>Analyze</a:t>
            </a:r>
            <a:r>
              <a:rPr lang="en-GB" sz="1200" b="0" dirty="0">
                <a:solidFill>
                  <a:srgbClr val="414141"/>
                </a:solidFill>
                <a:latin typeface="Work Sans"/>
                <a:ea typeface="Work Sans"/>
                <a:cs typeface="Work Sans"/>
                <a:sym typeface="Work Sans"/>
              </a:rPr>
              <a:t> data in multiple views</a:t>
            </a:r>
            <a:endParaRPr sz="1200" b="0" dirty="0">
              <a:solidFill>
                <a:srgbClr val="414141"/>
              </a:solidFill>
              <a:latin typeface="Work Sans"/>
              <a:ea typeface="Work Sans"/>
              <a:cs typeface="Work Sans"/>
              <a:sym typeface="Work Sans"/>
            </a:endParaRPr>
          </a:p>
          <a:p>
            <a:pPr marL="914400" lvl="1" indent="-304800" algn="l" rtl="0">
              <a:lnSpc>
                <a:spcPct val="115000"/>
              </a:lnSpc>
              <a:spcBef>
                <a:spcPts val="0"/>
              </a:spcBef>
              <a:spcAft>
                <a:spcPts val="0"/>
              </a:spcAft>
              <a:buSzPts val="1200"/>
              <a:buFont typeface="Work Sans"/>
              <a:buChar char="○"/>
            </a:pPr>
            <a:r>
              <a:rPr lang="en-GB" sz="1200" b="0" dirty="0">
                <a:latin typeface="Work Sans"/>
                <a:ea typeface="Work Sans"/>
                <a:cs typeface="Work Sans"/>
                <a:sym typeface="Work Sans"/>
              </a:rPr>
              <a:t>Department</a:t>
            </a:r>
            <a:endParaRPr sz="1200" b="0" dirty="0">
              <a:latin typeface="Work Sans"/>
              <a:ea typeface="Work Sans"/>
              <a:cs typeface="Work Sans"/>
              <a:sym typeface="Work Sans"/>
            </a:endParaRPr>
          </a:p>
          <a:p>
            <a:pPr marL="914400" lvl="1" indent="-304800" algn="l" rtl="0">
              <a:lnSpc>
                <a:spcPct val="115000"/>
              </a:lnSpc>
              <a:spcBef>
                <a:spcPts val="0"/>
              </a:spcBef>
              <a:spcAft>
                <a:spcPts val="0"/>
              </a:spcAft>
              <a:buSzPts val="1200"/>
              <a:buFont typeface="Work Sans"/>
              <a:buChar char="○"/>
            </a:pPr>
            <a:r>
              <a:rPr lang="en-GB" sz="1200" b="0" dirty="0">
                <a:latin typeface="Work Sans"/>
                <a:ea typeface="Work Sans"/>
                <a:cs typeface="Work Sans"/>
                <a:sym typeface="Work Sans"/>
              </a:rPr>
              <a:t>Location</a:t>
            </a:r>
            <a:endParaRPr sz="1200" b="0" dirty="0">
              <a:latin typeface="Work Sans"/>
              <a:ea typeface="Work Sans"/>
              <a:cs typeface="Work Sans"/>
              <a:sym typeface="Work Sans"/>
            </a:endParaRPr>
          </a:p>
          <a:p>
            <a:pPr marL="914400" lvl="1" indent="-304800" algn="l" rtl="0">
              <a:lnSpc>
                <a:spcPct val="115000"/>
              </a:lnSpc>
              <a:spcBef>
                <a:spcPts val="0"/>
              </a:spcBef>
              <a:spcAft>
                <a:spcPts val="0"/>
              </a:spcAft>
              <a:buSzPts val="1200"/>
              <a:buFont typeface="Work Sans"/>
              <a:buChar char="○"/>
            </a:pPr>
            <a:r>
              <a:rPr lang="en-GB" sz="1200" b="0" dirty="0">
                <a:latin typeface="Work Sans"/>
                <a:ea typeface="Work Sans"/>
                <a:cs typeface="Work Sans"/>
                <a:sym typeface="Work Sans"/>
              </a:rPr>
              <a:t>Financial Strings</a:t>
            </a:r>
            <a:br>
              <a:rPr lang="en-GB" sz="1200" b="0" dirty="0">
                <a:latin typeface="Work Sans"/>
                <a:ea typeface="Work Sans"/>
                <a:cs typeface="Work Sans"/>
                <a:sym typeface="Work Sans"/>
              </a:rPr>
            </a:br>
            <a:endParaRPr sz="1200" b="0" dirty="0">
              <a:latin typeface="Work Sans"/>
              <a:ea typeface="Work Sans"/>
              <a:cs typeface="Work Sans"/>
              <a:sym typeface="Work Sans"/>
            </a:endParaRPr>
          </a:p>
          <a:p>
            <a:pPr marL="457200" lvl="0" indent="-228600" algn="l" rtl="0">
              <a:lnSpc>
                <a:spcPct val="115000"/>
              </a:lnSpc>
              <a:spcBef>
                <a:spcPts val="0"/>
              </a:spcBef>
              <a:spcAft>
                <a:spcPts val="0"/>
              </a:spcAft>
              <a:buSzPts val="1800"/>
              <a:buNone/>
            </a:pPr>
            <a:endParaRPr sz="1200" b="0" dirty="0">
              <a:latin typeface="Work Sans"/>
              <a:ea typeface="Work Sans"/>
              <a:cs typeface="Work Sans"/>
              <a:sym typeface="Work Sans"/>
            </a:endParaRPr>
          </a:p>
        </p:txBody>
      </p:sp>
      <p:sp>
        <p:nvSpPr>
          <p:cNvPr id="440" name="Google Shape;440;p53"/>
          <p:cNvSpPr txBox="1"/>
          <p:nvPr/>
        </p:nvSpPr>
        <p:spPr>
          <a:xfrm>
            <a:off x="313817" y="4000059"/>
            <a:ext cx="8581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Tip: If using a VMS to manage your contingent labor program, activate budget warnings to receive real-time alerts about the remaining budget percentage for your resources.</a:t>
            </a:r>
            <a:endParaRPr kumimoji="0"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17931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466090"/>
            <a:ext cx="6511925" cy="452120"/>
          </a:xfrm>
          <a:prstGeom prst="rect">
            <a:avLst/>
          </a:prstGeom>
        </p:spPr>
        <p:txBody>
          <a:bodyPr vert="horz" wrap="square" lIns="0" tIns="12065" rIns="0" bIns="0" rtlCol="0">
            <a:spAutoFit/>
          </a:bodyPr>
          <a:lstStyle/>
          <a:p>
            <a:pPr marL="12700">
              <a:lnSpc>
                <a:spcPct val="100000"/>
              </a:lnSpc>
              <a:spcBef>
                <a:spcPts val="95"/>
              </a:spcBef>
            </a:pPr>
            <a:r>
              <a:rPr sz="2800" spc="-10"/>
              <a:t>Staffing Industry </a:t>
            </a:r>
            <a:r>
              <a:rPr sz="2800" spc="-15"/>
              <a:t>Analysts </a:t>
            </a:r>
            <a:r>
              <a:rPr sz="2800" spc="-10"/>
              <a:t>Product</a:t>
            </a:r>
            <a:r>
              <a:rPr sz="2800" spc="114"/>
              <a:t> </a:t>
            </a:r>
            <a:r>
              <a:rPr sz="2800" spc="-10"/>
              <a:t>Overview</a:t>
            </a:r>
            <a:endParaRPr sz="2800"/>
          </a:p>
        </p:txBody>
      </p:sp>
      <p:sp>
        <p:nvSpPr>
          <p:cNvPr id="7" name="object 7"/>
          <p:cNvSpPr/>
          <p:nvPr/>
        </p:nvSpPr>
        <p:spPr>
          <a:xfrm>
            <a:off x="1418844" y="1110995"/>
            <a:ext cx="6306311" cy="34869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body" idx="4294967295"/>
          </p:nvPr>
        </p:nvSpPr>
        <p:spPr>
          <a:xfrm>
            <a:off x="571400" y="1354050"/>
            <a:ext cx="3329400" cy="213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a:solidFill>
                  <a:srgbClr val="FFFFFF"/>
                </a:solidFill>
                <a:latin typeface="Work Sans"/>
                <a:ea typeface="Work Sans"/>
                <a:cs typeface="Work Sans"/>
                <a:sym typeface="Work Sans"/>
              </a:rPr>
              <a:t>How are you tracking your Vendor bill rates today?</a:t>
            </a:r>
            <a:br>
              <a:rPr lang="en-GB" sz="1800">
                <a:solidFill>
                  <a:srgbClr val="FFFFFF"/>
                </a:solidFill>
              </a:rPr>
            </a:br>
            <a:endParaRPr sz="1800">
              <a:solidFill>
                <a:srgbClr val="FFFFFF"/>
              </a:solidFill>
            </a:endParaRPr>
          </a:p>
          <a:p>
            <a:pPr marL="457200" lvl="0" indent="0" algn="l" rtl="0">
              <a:lnSpc>
                <a:spcPct val="115000"/>
              </a:lnSpc>
              <a:spcBef>
                <a:spcPts val="0"/>
              </a:spcBef>
              <a:spcAft>
                <a:spcPts val="0"/>
              </a:spcAft>
              <a:buNone/>
            </a:pPr>
            <a:r>
              <a:rPr lang="en-GB" sz="1500">
                <a:solidFill>
                  <a:srgbClr val="FFFFFF"/>
                </a:solidFill>
              </a:rPr>
              <a:t>Individual Vendor</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Labor Categories</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Locations</a:t>
            </a:r>
            <a:endParaRPr sz="1500">
              <a:solidFill>
                <a:srgbClr val="FFFFFF"/>
              </a:solidFill>
            </a:endParaRPr>
          </a:p>
          <a:p>
            <a:pPr marL="457200" lvl="0" indent="0" algn="l" rtl="0">
              <a:lnSpc>
                <a:spcPct val="115000"/>
              </a:lnSpc>
              <a:spcBef>
                <a:spcPts val="0"/>
              </a:spcBef>
              <a:spcAft>
                <a:spcPts val="0"/>
              </a:spcAft>
              <a:buNone/>
            </a:pPr>
            <a:r>
              <a:rPr lang="en-GB" sz="1500">
                <a:solidFill>
                  <a:srgbClr val="FFFFFF"/>
                </a:solidFill>
              </a:rPr>
              <a:t>None of the above</a:t>
            </a:r>
            <a:endParaRPr sz="1500">
              <a:solidFill>
                <a:srgbClr val="FFFFFF"/>
              </a:solidFill>
            </a:endParaRPr>
          </a:p>
          <a:p>
            <a:pPr marL="114300" lvl="0" indent="0" algn="l" rtl="0">
              <a:lnSpc>
                <a:spcPct val="115000"/>
              </a:lnSpc>
              <a:spcBef>
                <a:spcPts val="0"/>
              </a:spcBef>
              <a:spcAft>
                <a:spcPts val="0"/>
              </a:spcAft>
              <a:buSzPts val="1800"/>
              <a:buNone/>
            </a:pPr>
            <a:endParaRPr>
              <a:solidFill>
                <a:srgbClr val="FFFFFF"/>
              </a:solidFill>
            </a:endParaRPr>
          </a:p>
        </p:txBody>
      </p:sp>
      <p:sp>
        <p:nvSpPr>
          <p:cNvPr id="426" name="Google Shape;426;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20</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427" name="Google Shape;427;p52"/>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dirty="0">
                <a:ln>
                  <a:noFill/>
                </a:ln>
                <a:solidFill>
                  <a:srgbClr val="000000"/>
                </a:solidFill>
                <a:effectLst/>
                <a:uLnTx/>
                <a:uFillTx/>
                <a:latin typeface="Work Sans"/>
                <a:ea typeface="Work Sans"/>
                <a:cs typeface="Work Sans"/>
                <a:sym typeface="Work Sans"/>
              </a:rPr>
              <a:t>Polling Results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8" name="Google Shape;428;p52"/>
          <p:cNvSpPr/>
          <p:nvPr/>
        </p:nvSpPr>
        <p:spPr>
          <a:xfrm>
            <a:off x="791975" y="242421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2"/>
          <p:cNvSpPr/>
          <p:nvPr/>
        </p:nvSpPr>
        <p:spPr>
          <a:xfrm>
            <a:off x="791975" y="268502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2"/>
          <p:cNvSpPr/>
          <p:nvPr/>
        </p:nvSpPr>
        <p:spPr>
          <a:xfrm>
            <a:off x="791975" y="2945850"/>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52"/>
          <p:cNvSpPr/>
          <p:nvPr/>
        </p:nvSpPr>
        <p:spPr>
          <a:xfrm>
            <a:off x="791975" y="320666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67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4"/>
          <p:cNvPicPr preferRelativeResize="0"/>
          <p:nvPr/>
        </p:nvPicPr>
        <p:blipFill rotWithShape="1">
          <a:blip r:embed="rId3">
            <a:alphaModFix/>
          </a:blip>
          <a:srcRect l="24139" r="7708"/>
          <a:stretch/>
        </p:blipFill>
        <p:spPr>
          <a:xfrm>
            <a:off x="4940450" y="1031575"/>
            <a:ext cx="4203555" cy="4111930"/>
          </a:xfrm>
          <a:prstGeom prst="rect">
            <a:avLst/>
          </a:prstGeom>
          <a:noFill/>
          <a:ln>
            <a:noFill/>
          </a:ln>
        </p:spPr>
      </p:pic>
      <p:sp>
        <p:nvSpPr>
          <p:cNvPr id="446" name="Google Shape;446;p54"/>
          <p:cNvSpPr/>
          <p:nvPr/>
        </p:nvSpPr>
        <p:spPr>
          <a:xfrm>
            <a:off x="194875" y="4003800"/>
            <a:ext cx="8781000" cy="5727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47" name="Google Shape;447;p54"/>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#5 - Negotiate Discounts</a:t>
            </a:r>
            <a:br>
              <a:rPr lang="en-GB"/>
            </a:br>
            <a:endParaRPr/>
          </a:p>
        </p:txBody>
      </p:sp>
      <p:sp>
        <p:nvSpPr>
          <p:cNvPr id="448" name="Google Shape;448;p54"/>
          <p:cNvSpPr txBox="1">
            <a:spLocks noGrp="1"/>
          </p:cNvSpPr>
          <p:nvPr>
            <p:ph type="body" idx="1"/>
          </p:nvPr>
        </p:nvSpPr>
        <p:spPr>
          <a:xfrm>
            <a:off x="506575" y="1230575"/>
            <a:ext cx="4528800" cy="247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t>Problem:  </a:t>
            </a:r>
            <a:r>
              <a:rPr lang="en-GB" sz="1200" b="0" dirty="0"/>
              <a:t>No visibility in program spend across vendors making it difficult to prepare for negotiating discounts</a:t>
            </a:r>
            <a:endParaRPr sz="1200" b="0" dirty="0"/>
          </a:p>
          <a:p>
            <a:pPr marL="0" lvl="0" indent="0" algn="l" rtl="0">
              <a:lnSpc>
                <a:spcPct val="115000"/>
              </a:lnSpc>
              <a:spcBef>
                <a:spcPts val="0"/>
              </a:spcBef>
              <a:spcAft>
                <a:spcPts val="0"/>
              </a:spcAft>
              <a:buNone/>
            </a:pPr>
            <a:endParaRPr sz="600" dirty="0"/>
          </a:p>
          <a:p>
            <a:pPr marL="0" lvl="0" indent="0" algn="l" rtl="0">
              <a:lnSpc>
                <a:spcPct val="115000"/>
              </a:lnSpc>
              <a:spcBef>
                <a:spcPts val="0"/>
              </a:spcBef>
              <a:spcAft>
                <a:spcPts val="0"/>
              </a:spcAft>
              <a:buNone/>
            </a:pPr>
            <a:r>
              <a:rPr lang="en-GB" sz="1200" dirty="0">
                <a:latin typeface="Work Sans"/>
                <a:ea typeface="Work Sans"/>
                <a:cs typeface="Work Sans"/>
                <a:sym typeface="Work Sans"/>
              </a:rPr>
              <a:t>Solution:</a:t>
            </a:r>
            <a:endParaRPr sz="1200" dirty="0">
              <a:latin typeface="Work Sans"/>
              <a:ea typeface="Work Sans"/>
              <a:cs typeface="Work Sans"/>
              <a:sym typeface="Work Sans"/>
            </a:endParaRPr>
          </a:p>
          <a:p>
            <a:pPr marL="457200" lvl="0" indent="-304800" algn="l" rtl="0">
              <a:lnSpc>
                <a:spcPct val="115000"/>
              </a:lnSpc>
              <a:spcBef>
                <a:spcPts val="0"/>
              </a:spcBef>
              <a:spcAft>
                <a:spcPts val="0"/>
              </a:spcAft>
              <a:buSzPts val="1200"/>
              <a:buChar char="●"/>
            </a:pPr>
            <a:r>
              <a:rPr lang="en-GB" sz="1200" b="0" dirty="0"/>
              <a:t>Use VMS data to gain visibility across vendor population</a:t>
            </a:r>
            <a:endParaRPr sz="1200" b="0" dirty="0"/>
          </a:p>
          <a:p>
            <a:pPr marL="457200" lvl="0" indent="-304800" algn="l" rtl="0">
              <a:lnSpc>
                <a:spcPct val="115000"/>
              </a:lnSpc>
              <a:spcBef>
                <a:spcPts val="0"/>
              </a:spcBef>
              <a:spcAft>
                <a:spcPts val="0"/>
              </a:spcAft>
              <a:buSzPts val="1200"/>
              <a:buChar char="●"/>
            </a:pPr>
            <a:r>
              <a:rPr lang="en-GB" sz="1200" b="0" dirty="0"/>
              <a:t>Common staffing agency discounts </a:t>
            </a:r>
            <a:endParaRPr sz="1200" b="0" dirty="0"/>
          </a:p>
          <a:p>
            <a:pPr marL="914400" lvl="1" indent="-304800" algn="l" rtl="0">
              <a:lnSpc>
                <a:spcPct val="115000"/>
              </a:lnSpc>
              <a:spcBef>
                <a:spcPts val="0"/>
              </a:spcBef>
              <a:spcAft>
                <a:spcPts val="0"/>
              </a:spcAft>
              <a:buSzPts val="1200"/>
              <a:buChar char="○"/>
            </a:pPr>
            <a:r>
              <a:rPr lang="en-GB" sz="1200" b="0" dirty="0"/>
              <a:t>Tenure</a:t>
            </a:r>
            <a:endParaRPr sz="1200" b="0" dirty="0"/>
          </a:p>
          <a:p>
            <a:pPr marL="914400" lvl="1" indent="-304800" algn="l" rtl="0">
              <a:lnSpc>
                <a:spcPct val="115000"/>
              </a:lnSpc>
              <a:spcBef>
                <a:spcPts val="0"/>
              </a:spcBef>
              <a:spcAft>
                <a:spcPts val="0"/>
              </a:spcAft>
              <a:buSzPts val="1200"/>
              <a:buChar char="○"/>
            </a:pPr>
            <a:r>
              <a:rPr lang="en-GB" sz="1200" b="0" dirty="0"/>
              <a:t>Volume</a:t>
            </a:r>
            <a:endParaRPr sz="1200" b="0" dirty="0"/>
          </a:p>
          <a:p>
            <a:pPr marL="914400" lvl="1" indent="-304800" algn="l" rtl="0">
              <a:lnSpc>
                <a:spcPct val="115000"/>
              </a:lnSpc>
              <a:spcBef>
                <a:spcPts val="0"/>
              </a:spcBef>
              <a:spcAft>
                <a:spcPts val="0"/>
              </a:spcAft>
              <a:buSzPts val="1200"/>
              <a:buChar char="○"/>
            </a:pPr>
            <a:r>
              <a:rPr lang="en-GB" sz="1200" b="0" dirty="0"/>
              <a:t>Overtime</a:t>
            </a:r>
            <a:endParaRPr sz="1200" b="0" dirty="0"/>
          </a:p>
          <a:p>
            <a:pPr marL="914400" lvl="1" indent="-304800" algn="l" rtl="0">
              <a:lnSpc>
                <a:spcPct val="115000"/>
              </a:lnSpc>
              <a:spcBef>
                <a:spcPts val="0"/>
              </a:spcBef>
              <a:spcAft>
                <a:spcPts val="0"/>
              </a:spcAft>
              <a:buSzPts val="1200"/>
              <a:buChar char="○"/>
            </a:pPr>
            <a:r>
              <a:rPr lang="en-GB" sz="1200" b="0" dirty="0"/>
              <a:t>FUTA/SUTA max</a:t>
            </a:r>
            <a:endParaRPr sz="1200" b="0" dirty="0"/>
          </a:p>
          <a:p>
            <a:pPr marL="914400" lvl="1" indent="-304800" algn="l" rtl="0">
              <a:lnSpc>
                <a:spcPct val="115000"/>
              </a:lnSpc>
              <a:spcBef>
                <a:spcPts val="0"/>
              </a:spcBef>
              <a:spcAft>
                <a:spcPts val="0"/>
              </a:spcAft>
              <a:buSzPts val="1200"/>
              <a:buChar char="○"/>
            </a:pPr>
            <a:r>
              <a:rPr lang="en-GB" sz="1200" b="0" dirty="0"/>
              <a:t>Labor categories</a:t>
            </a:r>
            <a:endParaRPr sz="1300" b="0" dirty="0"/>
          </a:p>
        </p:txBody>
      </p:sp>
      <p:sp>
        <p:nvSpPr>
          <p:cNvPr id="449" name="Google Shape;449;p54"/>
          <p:cNvSpPr txBox="1"/>
          <p:nvPr/>
        </p:nvSpPr>
        <p:spPr>
          <a:xfrm>
            <a:off x="310334" y="3998075"/>
            <a:ext cx="8635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Tip: While you want to save as much as possible, don’t tarnish supplier relationships by asking for too many discounts. Having the data should allow you to negotiate, keeping your strategic talent goals in mind.</a:t>
            </a:r>
            <a:endParaRPr kumimoji="0" sz="1200" b="1"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4572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1" i="0" u="none" strike="noStrike" kern="0" cap="none" spc="0" normalizeH="0" baseline="0" noProof="0">
              <a:ln>
                <a:noFill/>
              </a:ln>
              <a:solidFill>
                <a:srgbClr val="050A1D"/>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2840931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5"/>
          <p:cNvPicPr preferRelativeResize="0"/>
          <p:nvPr/>
        </p:nvPicPr>
        <p:blipFill rotWithShape="1">
          <a:blip r:embed="rId3">
            <a:alphaModFix/>
          </a:blip>
          <a:srcRect l="6654" r="24744"/>
          <a:stretch/>
        </p:blipFill>
        <p:spPr>
          <a:xfrm>
            <a:off x="4894975" y="1015000"/>
            <a:ext cx="4249021" cy="4128504"/>
          </a:xfrm>
          <a:prstGeom prst="rect">
            <a:avLst/>
          </a:prstGeom>
          <a:noFill/>
          <a:ln>
            <a:noFill/>
          </a:ln>
        </p:spPr>
      </p:pic>
      <p:sp>
        <p:nvSpPr>
          <p:cNvPr id="455" name="Google Shape;455;p55"/>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#6 - Manage Conversion Fees</a:t>
            </a:r>
            <a:br>
              <a:rPr lang="en-GB"/>
            </a:br>
            <a:endParaRPr/>
          </a:p>
        </p:txBody>
      </p:sp>
      <p:sp>
        <p:nvSpPr>
          <p:cNvPr id="456" name="Google Shape;456;p55"/>
          <p:cNvSpPr txBox="1">
            <a:spLocks noGrp="1"/>
          </p:cNvSpPr>
          <p:nvPr>
            <p:ph type="body" idx="1"/>
          </p:nvPr>
        </p:nvSpPr>
        <p:spPr>
          <a:xfrm>
            <a:off x="506575" y="1233240"/>
            <a:ext cx="3891300" cy="247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t>Problem: </a:t>
            </a:r>
            <a:r>
              <a:rPr lang="en-GB" sz="1200" b="0" dirty="0"/>
              <a:t>Converting workers from temporary to full time can incur additional fees</a:t>
            </a:r>
            <a:endParaRPr sz="1200" b="0" dirty="0"/>
          </a:p>
          <a:p>
            <a:pPr marL="0" lvl="0" indent="0" algn="l" rtl="0">
              <a:lnSpc>
                <a:spcPct val="115000"/>
              </a:lnSpc>
              <a:spcBef>
                <a:spcPts val="0"/>
              </a:spcBef>
              <a:spcAft>
                <a:spcPts val="0"/>
              </a:spcAft>
              <a:buNone/>
            </a:pPr>
            <a:endParaRPr sz="600" dirty="0"/>
          </a:p>
          <a:p>
            <a:pPr marL="0" lvl="0" indent="0" algn="l" rtl="0">
              <a:lnSpc>
                <a:spcPct val="115000"/>
              </a:lnSpc>
              <a:spcBef>
                <a:spcPts val="0"/>
              </a:spcBef>
              <a:spcAft>
                <a:spcPts val="0"/>
              </a:spcAft>
              <a:buNone/>
            </a:pPr>
            <a:r>
              <a:rPr lang="en-GB" sz="1200" dirty="0">
                <a:latin typeface="Work Sans"/>
                <a:ea typeface="Work Sans"/>
                <a:cs typeface="Work Sans"/>
                <a:sym typeface="Work Sans"/>
              </a:rPr>
              <a:t>Solution: </a:t>
            </a:r>
            <a:r>
              <a:rPr lang="en-GB" sz="1200" b="0" dirty="0">
                <a:latin typeface="Work Sans"/>
                <a:ea typeface="Work Sans"/>
                <a:cs typeface="Work Sans"/>
                <a:sym typeface="Work Sans"/>
              </a:rPr>
              <a:t>Use VMS data to</a:t>
            </a:r>
            <a:endParaRPr sz="1200" b="0" dirty="0">
              <a:latin typeface="Work Sans"/>
              <a:ea typeface="Work Sans"/>
              <a:cs typeface="Work Sans"/>
              <a:sym typeface="Work Sans"/>
            </a:endParaRPr>
          </a:p>
          <a:p>
            <a:pPr marL="457200" lvl="0" indent="-304800" algn="l" rtl="0">
              <a:lnSpc>
                <a:spcPct val="115000"/>
              </a:lnSpc>
              <a:spcBef>
                <a:spcPts val="0"/>
              </a:spcBef>
              <a:spcAft>
                <a:spcPts val="0"/>
              </a:spcAft>
              <a:buSzPts val="1200"/>
              <a:buChar char="●"/>
            </a:pPr>
            <a:r>
              <a:rPr lang="en-GB" sz="1200" b="0" dirty="0"/>
              <a:t>Track dates and costs of conversions to determine the most cost-effective time to convert a contractor</a:t>
            </a:r>
            <a:endParaRPr sz="1200" b="0" dirty="0"/>
          </a:p>
          <a:p>
            <a:pPr marL="457200" lvl="0" indent="-304800" algn="l" rtl="0">
              <a:lnSpc>
                <a:spcPct val="115000"/>
              </a:lnSpc>
              <a:spcBef>
                <a:spcPts val="0"/>
              </a:spcBef>
              <a:spcAft>
                <a:spcPts val="0"/>
              </a:spcAft>
              <a:buSzPts val="1200"/>
              <a:buChar char="●"/>
            </a:pPr>
            <a:r>
              <a:rPr lang="en-GB" sz="1200" b="0" dirty="0"/>
              <a:t>Use logic in your reporting engine to calculate the waiting period for securing the lowest fee.</a:t>
            </a:r>
            <a:endParaRPr sz="1200" b="0" dirty="0"/>
          </a:p>
          <a:p>
            <a:pPr marL="457200" lvl="0" indent="0" algn="l" rtl="0">
              <a:lnSpc>
                <a:spcPct val="115000"/>
              </a:lnSpc>
              <a:spcBef>
                <a:spcPts val="0"/>
              </a:spcBef>
              <a:spcAft>
                <a:spcPts val="0"/>
              </a:spcAft>
              <a:buNone/>
            </a:pPr>
            <a:endParaRPr sz="1200" dirty="0"/>
          </a:p>
        </p:txBody>
      </p:sp>
      <p:sp>
        <p:nvSpPr>
          <p:cNvPr id="457" name="Google Shape;457;p55"/>
          <p:cNvSpPr/>
          <p:nvPr/>
        </p:nvSpPr>
        <p:spPr>
          <a:xfrm>
            <a:off x="194875" y="4003800"/>
            <a:ext cx="8781000" cy="5727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58" name="Google Shape;458;p55"/>
          <p:cNvSpPr txBox="1"/>
          <p:nvPr/>
        </p:nvSpPr>
        <p:spPr>
          <a:xfrm>
            <a:off x="313817" y="4000059"/>
            <a:ext cx="8581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rPr>
              <a:t>Tip: Be sure to negotiate all conversion timelines/fees in your vendor MSA or ahead of candidate start date so you will know the full “Cost”</a:t>
            </a:r>
            <a:endParaRPr kumimoji="0" sz="1200" b="1" i="1"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3959212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6"/>
          <p:cNvSpPr txBox="1">
            <a:spLocks noGrp="1"/>
          </p:cNvSpPr>
          <p:nvPr>
            <p:ph type="body" idx="4294967295"/>
          </p:nvPr>
        </p:nvSpPr>
        <p:spPr>
          <a:xfrm>
            <a:off x="600350" y="1105475"/>
            <a:ext cx="3372600" cy="76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dirty="0">
                <a:solidFill>
                  <a:srgbClr val="FFFFFF"/>
                </a:solidFill>
                <a:latin typeface="Work Sans"/>
                <a:ea typeface="Work Sans"/>
                <a:cs typeface="Work Sans"/>
                <a:sym typeface="Work Sans"/>
              </a:rPr>
              <a:t>Who negotiates your vendor rates and fees?</a:t>
            </a:r>
            <a:endParaRPr sz="1500" dirty="0">
              <a:solidFill>
                <a:srgbClr val="FFFFFF"/>
              </a:solidFill>
            </a:endParaRPr>
          </a:p>
        </p:txBody>
      </p:sp>
      <p:sp>
        <p:nvSpPr>
          <p:cNvPr id="464" name="Google Shape;46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23</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465" name="Google Shape;465;p56"/>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a:ln>
                  <a:noFill/>
                </a:ln>
                <a:solidFill>
                  <a:srgbClr val="000000"/>
                </a:solidFill>
                <a:effectLst/>
                <a:uLnTx/>
                <a:uFillTx/>
                <a:latin typeface="Work Sans"/>
                <a:ea typeface="Work Sans"/>
                <a:cs typeface="Work Sans"/>
                <a:sym typeface="Work Sans"/>
              </a:rPr>
              <a:t>Polling Question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56"/>
          <p:cNvSpPr txBox="1"/>
          <p:nvPr/>
        </p:nvSpPr>
        <p:spPr>
          <a:xfrm>
            <a:off x="1050775" y="2059123"/>
            <a:ext cx="3000000" cy="178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An MSP who runs your contingent workforce program</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Internal by HR</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Internal by procurement</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All of the above</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None of the above</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p:txBody>
      </p:sp>
      <p:sp>
        <p:nvSpPr>
          <p:cNvPr id="467" name="Google Shape;467;p56"/>
          <p:cNvSpPr/>
          <p:nvPr/>
        </p:nvSpPr>
        <p:spPr>
          <a:xfrm>
            <a:off x="791975" y="21843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56"/>
          <p:cNvSpPr/>
          <p:nvPr/>
        </p:nvSpPr>
        <p:spPr>
          <a:xfrm>
            <a:off x="791975" y="27181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56"/>
          <p:cNvSpPr/>
          <p:nvPr/>
        </p:nvSpPr>
        <p:spPr>
          <a:xfrm>
            <a:off x="791975" y="29850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56"/>
          <p:cNvSpPr/>
          <p:nvPr/>
        </p:nvSpPr>
        <p:spPr>
          <a:xfrm>
            <a:off x="791975" y="324972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56"/>
          <p:cNvSpPr/>
          <p:nvPr/>
        </p:nvSpPr>
        <p:spPr>
          <a:xfrm>
            <a:off x="791975" y="351436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0967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57"/>
          <p:cNvPicPr preferRelativeResize="0"/>
          <p:nvPr/>
        </p:nvPicPr>
        <p:blipFill rotWithShape="1">
          <a:blip r:embed="rId3">
            <a:alphaModFix/>
          </a:blip>
          <a:srcRect l="5742" t="418" r="31565"/>
          <a:stretch/>
        </p:blipFill>
        <p:spPr>
          <a:xfrm>
            <a:off x="4894975" y="1031950"/>
            <a:ext cx="4249025" cy="4111550"/>
          </a:xfrm>
          <a:prstGeom prst="rect">
            <a:avLst/>
          </a:prstGeom>
          <a:noFill/>
          <a:ln>
            <a:noFill/>
          </a:ln>
        </p:spPr>
      </p:pic>
      <p:sp>
        <p:nvSpPr>
          <p:cNvPr id="477" name="Google Shape;477;p57"/>
          <p:cNvSpPr txBox="1">
            <a:spLocks noGrp="1"/>
          </p:cNvSpPr>
          <p:nvPr>
            <p:ph type="body" idx="1"/>
          </p:nvPr>
        </p:nvSpPr>
        <p:spPr>
          <a:xfrm>
            <a:off x="506575" y="1256081"/>
            <a:ext cx="3642900" cy="216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t>Problem:  </a:t>
            </a:r>
            <a:r>
              <a:rPr lang="en-GB" sz="1200" b="0" dirty="0"/>
              <a:t>Difficult to predict talent flight risks - making worker turnover one of the highest expenses in your program</a:t>
            </a:r>
            <a:endParaRPr sz="1200" b="0" dirty="0"/>
          </a:p>
          <a:p>
            <a:pPr marL="0" lvl="0" indent="0" algn="l" rtl="0">
              <a:lnSpc>
                <a:spcPct val="115000"/>
              </a:lnSpc>
              <a:spcBef>
                <a:spcPts val="0"/>
              </a:spcBef>
              <a:spcAft>
                <a:spcPts val="0"/>
              </a:spcAft>
              <a:buNone/>
            </a:pPr>
            <a:endParaRPr sz="600" dirty="0"/>
          </a:p>
          <a:p>
            <a:pPr marL="0" lvl="0" indent="0" algn="l" rtl="0">
              <a:lnSpc>
                <a:spcPct val="115000"/>
              </a:lnSpc>
              <a:spcBef>
                <a:spcPts val="0"/>
              </a:spcBef>
              <a:spcAft>
                <a:spcPts val="0"/>
              </a:spcAft>
              <a:buNone/>
            </a:pPr>
            <a:r>
              <a:rPr lang="en-GB" sz="1200" dirty="0">
                <a:latin typeface="Work Sans"/>
                <a:ea typeface="Work Sans"/>
                <a:cs typeface="Work Sans"/>
                <a:sym typeface="Work Sans"/>
              </a:rPr>
              <a:t>Solution: </a:t>
            </a:r>
            <a:r>
              <a:rPr lang="en-GB" sz="1200" b="0" dirty="0">
                <a:latin typeface="Work Sans"/>
                <a:ea typeface="Work Sans"/>
                <a:cs typeface="Work Sans"/>
                <a:sym typeface="Work Sans"/>
              </a:rPr>
              <a:t>Use VMS data to</a:t>
            </a:r>
            <a:endParaRPr sz="1200" b="0" dirty="0">
              <a:latin typeface="Work Sans"/>
              <a:ea typeface="Work Sans"/>
              <a:cs typeface="Work Sans"/>
              <a:sym typeface="Work Sans"/>
            </a:endParaRPr>
          </a:p>
          <a:p>
            <a:pPr marL="457200" lvl="0" indent="-304800" algn="l" rtl="0">
              <a:lnSpc>
                <a:spcPct val="115000"/>
              </a:lnSpc>
              <a:spcBef>
                <a:spcPts val="0"/>
              </a:spcBef>
              <a:spcAft>
                <a:spcPts val="0"/>
              </a:spcAft>
              <a:buSzPts val="1200"/>
              <a:buChar char="●"/>
            </a:pPr>
            <a:r>
              <a:rPr lang="en-GB" sz="1200" b="0" dirty="0"/>
              <a:t>Examine trends in unsuccessful engagements across vendors and managers</a:t>
            </a:r>
            <a:endParaRPr sz="1200" b="0" dirty="0"/>
          </a:p>
          <a:p>
            <a:pPr marL="457200" lvl="0" indent="-304800" algn="l" rtl="0">
              <a:lnSpc>
                <a:spcPct val="115000"/>
              </a:lnSpc>
              <a:spcBef>
                <a:spcPts val="0"/>
              </a:spcBef>
              <a:spcAft>
                <a:spcPts val="0"/>
              </a:spcAft>
              <a:buSzPts val="1200"/>
              <a:buChar char="●"/>
            </a:pPr>
            <a:r>
              <a:rPr lang="en-GB" sz="1200" b="0" dirty="0"/>
              <a:t>Adjust accordingly</a:t>
            </a:r>
            <a:endParaRPr sz="1200" b="0" dirty="0"/>
          </a:p>
          <a:p>
            <a:pPr marL="114300" lvl="0" indent="0" algn="l" rtl="0">
              <a:lnSpc>
                <a:spcPct val="115000"/>
              </a:lnSpc>
              <a:spcBef>
                <a:spcPts val="0"/>
              </a:spcBef>
              <a:spcAft>
                <a:spcPts val="0"/>
              </a:spcAft>
              <a:buSzPts val="1800"/>
              <a:buNone/>
            </a:pPr>
            <a:endParaRPr sz="1200" dirty="0"/>
          </a:p>
          <a:p>
            <a:pPr marL="114300" lvl="0" indent="0" algn="l" rtl="0">
              <a:lnSpc>
                <a:spcPct val="115000"/>
              </a:lnSpc>
              <a:spcBef>
                <a:spcPts val="0"/>
              </a:spcBef>
              <a:spcAft>
                <a:spcPts val="0"/>
              </a:spcAft>
              <a:buSzPts val="1800"/>
              <a:buNone/>
            </a:pPr>
            <a:endParaRPr sz="1200" dirty="0"/>
          </a:p>
        </p:txBody>
      </p:sp>
      <p:sp>
        <p:nvSpPr>
          <p:cNvPr id="478" name="Google Shape;478;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50A1D"/>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24</a:t>
            </a:fld>
            <a:endParaRPr kumimoji="0" sz="1300" b="0" i="0" u="none" strike="noStrike" kern="0" cap="none" spc="0" normalizeH="0" baseline="0" noProof="0">
              <a:ln>
                <a:noFill/>
              </a:ln>
              <a:solidFill>
                <a:srgbClr val="050A1D"/>
              </a:solidFill>
              <a:effectLst/>
              <a:uLnTx/>
              <a:uFillTx/>
              <a:latin typeface="Open Sans"/>
              <a:ea typeface="Open Sans"/>
              <a:cs typeface="Open Sans"/>
              <a:sym typeface="Open Sans"/>
            </a:endParaRPr>
          </a:p>
        </p:txBody>
      </p:sp>
      <p:sp>
        <p:nvSpPr>
          <p:cNvPr id="479" name="Google Shape;479;p57"/>
          <p:cNvSpPr/>
          <p:nvPr/>
        </p:nvSpPr>
        <p:spPr>
          <a:xfrm>
            <a:off x="194875" y="3774250"/>
            <a:ext cx="8781000" cy="8022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80" name="Google Shape;480;p57"/>
          <p:cNvSpPr txBox="1"/>
          <p:nvPr/>
        </p:nvSpPr>
        <p:spPr>
          <a:xfrm>
            <a:off x="340675" y="3774250"/>
            <a:ext cx="8098500" cy="802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rPr>
              <a:t>Tip: VMs data will allow you to identify candidate’ s who may have left past assignment’s prematurely.  The system will allow you to tag this candidate in a way that will alert future managers of the early departure to avoid additional turn.</a:t>
            </a:r>
            <a:endParaRPr kumimoji="0" sz="1300" b="1" i="0" u="none" strike="noStrike" kern="0" cap="none" spc="0" normalizeH="0" baseline="0" noProof="0" dirty="0">
              <a:ln>
                <a:noFill/>
              </a:ln>
              <a:solidFill>
                <a:srgbClr val="050A1D"/>
              </a:solidFill>
              <a:effectLst/>
              <a:uLnTx/>
              <a:uFillTx/>
              <a:latin typeface="Work Sans Light"/>
              <a:ea typeface="Work Sans Light"/>
              <a:cs typeface="Work Sans Light"/>
              <a:sym typeface="Work Sans Light"/>
            </a:endParaRPr>
          </a:p>
        </p:txBody>
      </p:sp>
      <p:sp>
        <p:nvSpPr>
          <p:cNvPr id="481" name="Google Shape;481;p57"/>
          <p:cNvSpPr txBox="1">
            <a:spLocks noGrp="1"/>
          </p:cNvSpPr>
          <p:nvPr>
            <p:ph type="title"/>
          </p:nvPr>
        </p:nvSpPr>
        <p:spPr>
          <a:xfrm>
            <a:off x="354175" y="213700"/>
            <a:ext cx="8721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GB">
                <a:solidFill>
                  <a:schemeClr val="lt1"/>
                </a:solidFill>
              </a:rPr>
              <a:t>#7 - Track and Address Trends in Replacements</a:t>
            </a:r>
            <a:endParaRPr/>
          </a:p>
        </p:txBody>
      </p:sp>
    </p:spTree>
    <p:extLst>
      <p:ext uri="{BB962C8B-B14F-4D97-AF65-F5344CB8AC3E}">
        <p14:creationId xmlns:p14="http://schemas.microsoft.com/office/powerpoint/2010/main" val="621447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6"/>
          <p:cNvSpPr txBox="1">
            <a:spLocks noGrp="1"/>
          </p:cNvSpPr>
          <p:nvPr>
            <p:ph type="body" idx="4294967295"/>
          </p:nvPr>
        </p:nvSpPr>
        <p:spPr>
          <a:xfrm>
            <a:off x="600350" y="1105475"/>
            <a:ext cx="3372600" cy="76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dirty="0">
                <a:solidFill>
                  <a:srgbClr val="FFFFFF"/>
                </a:solidFill>
                <a:latin typeface="Work Sans"/>
                <a:ea typeface="Work Sans"/>
                <a:cs typeface="Work Sans"/>
                <a:sym typeface="Work Sans"/>
              </a:rPr>
              <a:t>Who negotiates your vendor rates and fees?</a:t>
            </a:r>
            <a:endParaRPr sz="1500" dirty="0">
              <a:solidFill>
                <a:srgbClr val="FFFFFF"/>
              </a:solidFill>
            </a:endParaRPr>
          </a:p>
        </p:txBody>
      </p:sp>
      <p:sp>
        <p:nvSpPr>
          <p:cNvPr id="464" name="Google Shape;46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59595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25</a:t>
            </a:fld>
            <a:endParaRPr kumimoji="0" sz="13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
        <p:nvSpPr>
          <p:cNvPr id="465" name="Google Shape;465;p56"/>
          <p:cNvSpPr txBox="1"/>
          <p:nvPr/>
        </p:nvSpPr>
        <p:spPr>
          <a:xfrm>
            <a:off x="5014375" y="352050"/>
            <a:ext cx="3939000" cy="599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800" b="1" i="0" u="none" strike="noStrike" kern="0" cap="none" spc="0" normalizeH="0" baseline="0" noProof="0" dirty="0">
                <a:ln>
                  <a:noFill/>
                </a:ln>
                <a:solidFill>
                  <a:srgbClr val="000000"/>
                </a:solidFill>
                <a:effectLst/>
                <a:uLnTx/>
                <a:uFillTx/>
                <a:latin typeface="Work Sans"/>
                <a:ea typeface="Work Sans"/>
                <a:cs typeface="Work Sans"/>
                <a:sym typeface="Work Sans"/>
              </a:rPr>
              <a:t>Polling Results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6" name="Google Shape;466;p56"/>
          <p:cNvSpPr txBox="1"/>
          <p:nvPr/>
        </p:nvSpPr>
        <p:spPr>
          <a:xfrm>
            <a:off x="1050775" y="2059123"/>
            <a:ext cx="3000000" cy="178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An MSP who runs your contingent workforce program</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Internal by HR</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Internal by procurement</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All of the above</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rPr>
              <a:t>None of the above</a:t>
            </a:r>
            <a:endParaRPr kumimoji="0" sz="1500" b="0" i="0" u="none" strike="noStrike" kern="0" cap="none" spc="0" normalizeH="0" baseline="0" noProof="0">
              <a:ln>
                <a:noFill/>
              </a:ln>
              <a:solidFill>
                <a:srgbClr val="FFFFFF"/>
              </a:solidFill>
              <a:effectLst/>
              <a:uLnTx/>
              <a:uFillTx/>
              <a:latin typeface="Work Sans Light"/>
              <a:ea typeface="Work Sans Light"/>
              <a:cs typeface="Work Sans Light"/>
              <a:sym typeface="Work Sans Light"/>
            </a:endParaRPr>
          </a:p>
        </p:txBody>
      </p:sp>
      <p:sp>
        <p:nvSpPr>
          <p:cNvPr id="467" name="Google Shape;467;p56"/>
          <p:cNvSpPr/>
          <p:nvPr/>
        </p:nvSpPr>
        <p:spPr>
          <a:xfrm>
            <a:off x="791975" y="21843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56"/>
          <p:cNvSpPr/>
          <p:nvPr/>
        </p:nvSpPr>
        <p:spPr>
          <a:xfrm>
            <a:off x="791975" y="27181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56"/>
          <p:cNvSpPr/>
          <p:nvPr/>
        </p:nvSpPr>
        <p:spPr>
          <a:xfrm>
            <a:off x="791975" y="2985088"/>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56"/>
          <p:cNvSpPr/>
          <p:nvPr/>
        </p:nvSpPr>
        <p:spPr>
          <a:xfrm>
            <a:off x="791975" y="3249725"/>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56"/>
          <p:cNvSpPr/>
          <p:nvPr/>
        </p:nvSpPr>
        <p:spPr>
          <a:xfrm>
            <a:off x="791975" y="3514363"/>
            <a:ext cx="167100" cy="1671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6971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8"/>
          <p:cNvPicPr preferRelativeResize="0"/>
          <p:nvPr/>
        </p:nvPicPr>
        <p:blipFill rotWithShape="1">
          <a:blip r:embed="rId3">
            <a:alphaModFix/>
          </a:blip>
          <a:srcRect r="37047"/>
          <a:stretch/>
        </p:blipFill>
        <p:spPr>
          <a:xfrm>
            <a:off x="4894976" y="1031950"/>
            <a:ext cx="4249025" cy="4111550"/>
          </a:xfrm>
          <a:prstGeom prst="rect">
            <a:avLst/>
          </a:prstGeom>
          <a:noFill/>
          <a:ln>
            <a:noFill/>
          </a:ln>
        </p:spPr>
      </p:pic>
      <p:sp>
        <p:nvSpPr>
          <p:cNvPr id="487" name="Google Shape;487;p58"/>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#8 - Forecast Your Spend</a:t>
            </a:r>
            <a:br>
              <a:rPr lang="en-GB"/>
            </a:br>
            <a:endParaRPr/>
          </a:p>
        </p:txBody>
      </p:sp>
      <p:sp>
        <p:nvSpPr>
          <p:cNvPr id="488" name="Google Shape;488;p58"/>
          <p:cNvSpPr txBox="1">
            <a:spLocks noGrp="1"/>
          </p:cNvSpPr>
          <p:nvPr>
            <p:ph type="body" idx="1"/>
          </p:nvPr>
        </p:nvSpPr>
        <p:spPr>
          <a:xfrm>
            <a:off x="506575" y="1256075"/>
            <a:ext cx="4010100" cy="238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dirty="0"/>
              <a:t>Problem:  </a:t>
            </a:r>
            <a:r>
              <a:rPr lang="en-GB" sz="1200" b="0" dirty="0"/>
              <a:t>Lack of visibility into real costs makes it difficult to accurately forecast spend</a:t>
            </a:r>
            <a:br>
              <a:rPr lang="en-GB" sz="1200" dirty="0"/>
            </a:br>
            <a:br>
              <a:rPr lang="en-GB" sz="1200" dirty="0"/>
            </a:br>
            <a:r>
              <a:rPr lang="en-GB" sz="1200" dirty="0">
                <a:latin typeface="Work Sans"/>
                <a:ea typeface="Work Sans"/>
                <a:cs typeface="Work Sans"/>
                <a:sym typeface="Work Sans"/>
              </a:rPr>
              <a:t>Solution:</a:t>
            </a:r>
            <a:r>
              <a:rPr lang="en-GB" sz="1200" dirty="0"/>
              <a:t> </a:t>
            </a:r>
            <a:endParaRPr sz="1200" dirty="0"/>
          </a:p>
          <a:p>
            <a:pPr marL="457200" lvl="0" indent="-304800" algn="l" rtl="0">
              <a:lnSpc>
                <a:spcPct val="115000"/>
              </a:lnSpc>
              <a:spcBef>
                <a:spcPts val="0"/>
              </a:spcBef>
              <a:spcAft>
                <a:spcPts val="0"/>
              </a:spcAft>
              <a:buSzPts val="1200"/>
              <a:buChar char="●"/>
            </a:pPr>
            <a:r>
              <a:rPr lang="en-GB" sz="1200" b="0" dirty="0"/>
              <a:t>Use current usage and trend data to see</a:t>
            </a:r>
            <a:endParaRPr sz="1200" b="0" dirty="0"/>
          </a:p>
          <a:p>
            <a:pPr marL="914400" lvl="1" indent="-304800" algn="l" rtl="0">
              <a:lnSpc>
                <a:spcPct val="115000"/>
              </a:lnSpc>
              <a:spcBef>
                <a:spcPts val="0"/>
              </a:spcBef>
              <a:spcAft>
                <a:spcPts val="0"/>
              </a:spcAft>
              <a:buSzPts val="1200"/>
              <a:buChar char="○"/>
            </a:pPr>
            <a:r>
              <a:rPr lang="en-GB" sz="1200" b="0" dirty="0"/>
              <a:t>Current spend vs. budget allocation</a:t>
            </a:r>
            <a:endParaRPr sz="1200" b="0" dirty="0"/>
          </a:p>
          <a:p>
            <a:pPr marL="914400" lvl="1" indent="-304800" algn="l" rtl="0">
              <a:lnSpc>
                <a:spcPct val="115000"/>
              </a:lnSpc>
              <a:spcBef>
                <a:spcPts val="0"/>
              </a:spcBef>
              <a:spcAft>
                <a:spcPts val="0"/>
              </a:spcAft>
              <a:buSzPts val="1200"/>
              <a:buChar char="○"/>
            </a:pPr>
            <a:r>
              <a:rPr lang="en-GB" sz="1200" b="0" dirty="0"/>
              <a:t>Spend burn reports, allowing to reallocate talent where needed</a:t>
            </a:r>
            <a:endParaRPr sz="1200" b="0" dirty="0"/>
          </a:p>
          <a:p>
            <a:pPr marL="914400" lvl="1" indent="-304800" algn="l" rtl="0">
              <a:lnSpc>
                <a:spcPct val="115000"/>
              </a:lnSpc>
              <a:spcBef>
                <a:spcPts val="0"/>
              </a:spcBef>
              <a:spcAft>
                <a:spcPts val="0"/>
              </a:spcAft>
              <a:buSzPts val="1200"/>
              <a:buChar char="○"/>
            </a:pPr>
            <a:r>
              <a:rPr lang="en-GB" sz="1200" b="0" dirty="0"/>
              <a:t>Remaining budget available</a:t>
            </a:r>
            <a:br>
              <a:rPr lang="en-GB" sz="1200" dirty="0"/>
            </a:br>
            <a:endParaRPr sz="1200" dirty="0"/>
          </a:p>
          <a:p>
            <a:pPr marL="0" lvl="0" indent="0" algn="l" rtl="0">
              <a:lnSpc>
                <a:spcPct val="115000"/>
              </a:lnSpc>
              <a:spcBef>
                <a:spcPts val="0"/>
              </a:spcBef>
              <a:spcAft>
                <a:spcPts val="0"/>
              </a:spcAft>
              <a:buSzPts val="1800"/>
              <a:buNone/>
            </a:pPr>
            <a:endParaRPr sz="1200" dirty="0"/>
          </a:p>
        </p:txBody>
      </p:sp>
      <p:sp>
        <p:nvSpPr>
          <p:cNvPr id="489" name="Google Shape;4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50A1D"/>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26</a:t>
            </a:fld>
            <a:endParaRPr kumimoji="0" sz="1300" b="0" i="0" u="none" strike="noStrike" kern="0" cap="none" spc="0" normalizeH="0" baseline="0" noProof="0">
              <a:ln>
                <a:noFill/>
              </a:ln>
              <a:solidFill>
                <a:srgbClr val="050A1D"/>
              </a:solidFill>
              <a:effectLst/>
              <a:uLnTx/>
              <a:uFillTx/>
              <a:latin typeface="Open Sans"/>
              <a:ea typeface="Open Sans"/>
              <a:cs typeface="Open Sans"/>
              <a:sym typeface="Open Sans"/>
            </a:endParaRPr>
          </a:p>
        </p:txBody>
      </p:sp>
      <p:sp>
        <p:nvSpPr>
          <p:cNvPr id="490" name="Google Shape;490;p58"/>
          <p:cNvSpPr/>
          <p:nvPr/>
        </p:nvSpPr>
        <p:spPr>
          <a:xfrm>
            <a:off x="194875" y="3774250"/>
            <a:ext cx="8781000" cy="802200"/>
          </a:xfrm>
          <a:prstGeom prst="rect">
            <a:avLst/>
          </a:prstGeom>
          <a:solidFill>
            <a:srgbClr val="00A9E2"/>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A9E2"/>
              </a:solidFill>
              <a:effectLst/>
              <a:uLnTx/>
              <a:uFillTx/>
              <a:latin typeface="Arial"/>
              <a:cs typeface="Arial"/>
              <a:sym typeface="Arial"/>
            </a:endParaRPr>
          </a:p>
        </p:txBody>
      </p:sp>
      <p:sp>
        <p:nvSpPr>
          <p:cNvPr id="491" name="Google Shape;491;p58"/>
          <p:cNvSpPr txBox="1"/>
          <p:nvPr/>
        </p:nvSpPr>
        <p:spPr>
          <a:xfrm>
            <a:off x="340675" y="3774250"/>
            <a:ext cx="8098500" cy="802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rPr>
              <a:t>Tip: Even if you don’t have a true budget allocation for your contingent workforce, consider assigning a budget based on past spend to control cost. This can be accomplished by utilizing the budget functionality within VMS and accessing budget burn reports to stay ahead of spend.</a:t>
            </a:r>
            <a:endParaRPr kumimoji="0" sz="1300" b="1" i="0" u="none" strike="noStrike" kern="0" cap="none" spc="0" normalizeH="0" baseline="0" noProof="0" dirty="0">
              <a:ln>
                <a:noFill/>
              </a:ln>
              <a:solidFill>
                <a:srgbClr val="050A1D"/>
              </a:solidFill>
              <a:effectLst/>
              <a:uLnTx/>
              <a:uFillTx/>
              <a:latin typeface="Work Sans Light"/>
              <a:ea typeface="Work Sans Light"/>
              <a:cs typeface="Work Sans Light"/>
              <a:sym typeface="Work Sans Light"/>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200" b="1" i="1" u="none" strike="noStrike" kern="0" cap="none" spc="0" normalizeH="0" baseline="0" noProof="0" dirty="0">
              <a:ln>
                <a:noFill/>
              </a:ln>
              <a:solidFill>
                <a:srgbClr val="FFFFFF"/>
              </a:solidFill>
              <a:effectLst/>
              <a:uLnTx/>
              <a:uFillTx/>
              <a:latin typeface="Work Sans Light"/>
              <a:ea typeface="Work Sans Light"/>
              <a:cs typeface="Work Sans Light"/>
              <a:sym typeface="Work Sans Light"/>
            </a:endParaRPr>
          </a:p>
        </p:txBody>
      </p:sp>
    </p:spTree>
    <p:extLst>
      <p:ext uri="{BB962C8B-B14F-4D97-AF65-F5344CB8AC3E}">
        <p14:creationId xmlns:p14="http://schemas.microsoft.com/office/powerpoint/2010/main" val="1053203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59"/>
          <p:cNvPicPr preferRelativeResize="0"/>
          <p:nvPr/>
        </p:nvPicPr>
        <p:blipFill rotWithShape="1">
          <a:blip r:embed="rId3">
            <a:alphaModFix/>
          </a:blip>
          <a:srcRect b="10055"/>
          <a:stretch/>
        </p:blipFill>
        <p:spPr>
          <a:xfrm>
            <a:off x="0" y="1031325"/>
            <a:ext cx="9144000" cy="4112175"/>
          </a:xfrm>
          <a:prstGeom prst="rect">
            <a:avLst/>
          </a:prstGeom>
          <a:noFill/>
          <a:ln>
            <a:noFill/>
          </a:ln>
        </p:spPr>
      </p:pic>
      <p:sp>
        <p:nvSpPr>
          <p:cNvPr id="497" name="Google Shape;497;p59"/>
          <p:cNvSpPr/>
          <p:nvPr/>
        </p:nvSpPr>
        <p:spPr>
          <a:xfrm>
            <a:off x="0" y="1712663"/>
            <a:ext cx="9144000" cy="2749500"/>
          </a:xfrm>
          <a:prstGeom prst="rect">
            <a:avLst/>
          </a:prstGeom>
          <a:solidFill>
            <a:srgbClr val="FFFFFF"/>
          </a:solidFill>
          <a:ln>
            <a:noFill/>
          </a:ln>
          <a:effectLst>
            <a:outerShdw blurRad="171450" dist="1905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59"/>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Begin Your Journey for Program Savings</a:t>
            </a:r>
            <a:br>
              <a:rPr lang="en-GB"/>
            </a:br>
            <a:endParaRPr/>
          </a:p>
        </p:txBody>
      </p:sp>
      <p:sp>
        <p:nvSpPr>
          <p:cNvPr id="499" name="Google Shape;499;p59"/>
          <p:cNvSpPr txBox="1">
            <a:spLocks noGrp="1"/>
          </p:cNvSpPr>
          <p:nvPr>
            <p:ph type="body" idx="1"/>
          </p:nvPr>
        </p:nvSpPr>
        <p:spPr>
          <a:xfrm>
            <a:off x="572400" y="2066962"/>
            <a:ext cx="7999200" cy="20409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GB" sz="1600" dirty="0"/>
              <a:t>Gain financial control </a:t>
            </a:r>
            <a:endParaRPr sz="1600" dirty="0"/>
          </a:p>
          <a:p>
            <a:pPr marL="457200" lvl="0" indent="-330200" algn="l" rtl="0">
              <a:lnSpc>
                <a:spcPct val="115000"/>
              </a:lnSpc>
              <a:spcBef>
                <a:spcPts val="0"/>
              </a:spcBef>
              <a:spcAft>
                <a:spcPts val="0"/>
              </a:spcAft>
              <a:buSzPts val="1600"/>
              <a:buChar char="●"/>
            </a:pPr>
            <a:r>
              <a:rPr lang="en-GB" sz="1600" dirty="0"/>
              <a:t>Strong partnerships are key</a:t>
            </a:r>
            <a:endParaRPr sz="1600" dirty="0"/>
          </a:p>
          <a:p>
            <a:pPr marL="457200" lvl="0" indent="-330200" algn="l" rtl="0">
              <a:lnSpc>
                <a:spcPct val="115000"/>
              </a:lnSpc>
              <a:spcBef>
                <a:spcPts val="0"/>
              </a:spcBef>
              <a:spcAft>
                <a:spcPts val="0"/>
              </a:spcAft>
              <a:buSzPts val="1600"/>
              <a:buChar char="●"/>
            </a:pPr>
            <a:r>
              <a:rPr lang="en-GB" sz="1600" dirty="0"/>
              <a:t>Use tactical metrics to gain insight needed to implement strategies </a:t>
            </a:r>
            <a:br>
              <a:rPr lang="en-GB" sz="1600" dirty="0"/>
            </a:br>
            <a:r>
              <a:rPr lang="en-GB" sz="1600" dirty="0"/>
              <a:t>for standards and budget controls</a:t>
            </a:r>
            <a:endParaRPr sz="1600" dirty="0"/>
          </a:p>
          <a:p>
            <a:pPr marL="0" lvl="0" indent="0" algn="l" rtl="0">
              <a:lnSpc>
                <a:spcPct val="115000"/>
              </a:lnSpc>
              <a:spcBef>
                <a:spcPts val="0"/>
              </a:spcBef>
              <a:spcAft>
                <a:spcPts val="0"/>
              </a:spcAft>
              <a:buNone/>
            </a:pPr>
            <a:endParaRPr sz="1600" dirty="0"/>
          </a:p>
          <a:p>
            <a:pPr marL="0" lvl="0" indent="0" algn="l" rtl="0">
              <a:lnSpc>
                <a:spcPct val="115000"/>
              </a:lnSpc>
              <a:spcBef>
                <a:spcPts val="0"/>
              </a:spcBef>
              <a:spcAft>
                <a:spcPts val="0"/>
              </a:spcAft>
              <a:buNone/>
            </a:pPr>
            <a:endParaRPr sz="1600" dirty="0"/>
          </a:p>
          <a:p>
            <a:pPr marL="0" lvl="0" indent="0" algn="ctr" rtl="0">
              <a:lnSpc>
                <a:spcPct val="115000"/>
              </a:lnSpc>
              <a:spcBef>
                <a:spcPts val="0"/>
              </a:spcBef>
              <a:spcAft>
                <a:spcPts val="0"/>
              </a:spcAft>
              <a:buNone/>
            </a:pPr>
            <a:r>
              <a:rPr lang="en-GB" sz="1600" dirty="0">
                <a:solidFill>
                  <a:srgbClr val="0B5394"/>
                </a:solidFill>
                <a:latin typeface="Work Sans"/>
                <a:ea typeface="Work Sans"/>
                <a:cs typeface="Work Sans"/>
                <a:sym typeface="Work Sans"/>
              </a:rPr>
              <a:t>Move your Contingent Workforce Program from tactical to strategic</a:t>
            </a:r>
            <a:endParaRPr sz="1600" dirty="0">
              <a:solidFill>
                <a:srgbClr val="0B5394"/>
              </a:solidFill>
              <a:latin typeface="Work Sans"/>
              <a:ea typeface="Work Sans"/>
              <a:cs typeface="Work Sans"/>
              <a:sym typeface="Work Sans"/>
            </a:endParaRPr>
          </a:p>
        </p:txBody>
      </p:sp>
      <p:sp>
        <p:nvSpPr>
          <p:cNvPr id="500" name="Google Shape;500;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GB" sz="1300" b="0" i="0" u="none" strike="noStrike" kern="0" cap="none" spc="0" normalizeH="0" baseline="0" noProof="0">
                <a:ln>
                  <a:noFill/>
                </a:ln>
                <a:solidFill>
                  <a:srgbClr val="050A1D"/>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27</a:t>
            </a:fld>
            <a:endParaRPr kumimoji="0" sz="1300" b="0" i="0" u="none" strike="noStrike" kern="0" cap="none" spc="0" normalizeH="0" baseline="0" noProof="0">
              <a:ln>
                <a:noFill/>
              </a:ln>
              <a:solidFill>
                <a:srgbClr val="050A1D"/>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16926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1"/>
          <p:cNvSpPr txBox="1">
            <a:spLocks noGrp="1"/>
          </p:cNvSpPr>
          <p:nvPr>
            <p:ph type="ctrTitle" idx="4294967295"/>
          </p:nvPr>
        </p:nvSpPr>
        <p:spPr>
          <a:xfrm>
            <a:off x="687000" y="2682601"/>
            <a:ext cx="7770000" cy="855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9A0075"/>
              </a:buClr>
              <a:buSzPts val="4000"/>
              <a:buNone/>
            </a:pPr>
            <a:r>
              <a:rPr lang="en-GB" sz="4500">
                <a:solidFill>
                  <a:srgbClr val="9A0075"/>
                </a:solidFill>
              </a:rPr>
              <a:t>Thank you for your time.</a:t>
            </a:r>
            <a:endParaRPr sz="4500">
              <a:solidFill>
                <a:srgbClr val="9A0075"/>
              </a:solidFill>
            </a:endParaRPr>
          </a:p>
        </p:txBody>
      </p:sp>
      <p:pic>
        <p:nvPicPr>
          <p:cNvPr id="512" name="Google Shape;512;p61"/>
          <p:cNvPicPr preferRelativeResize="0"/>
          <p:nvPr/>
        </p:nvPicPr>
        <p:blipFill>
          <a:blip r:embed="rId3">
            <a:alphaModFix/>
          </a:blip>
          <a:stretch>
            <a:fillRect/>
          </a:stretch>
        </p:blipFill>
        <p:spPr>
          <a:xfrm>
            <a:off x="1722575" y="603841"/>
            <a:ext cx="5698849" cy="1599975"/>
          </a:xfrm>
          <a:prstGeom prst="rect">
            <a:avLst/>
          </a:prstGeom>
          <a:noFill/>
          <a:ln>
            <a:noFill/>
          </a:ln>
        </p:spPr>
      </p:pic>
      <p:sp>
        <p:nvSpPr>
          <p:cNvPr id="513" name="Google Shape;513;p61"/>
          <p:cNvSpPr txBox="1"/>
          <p:nvPr/>
        </p:nvSpPr>
        <p:spPr>
          <a:xfrm>
            <a:off x="1741950" y="3722988"/>
            <a:ext cx="2636700" cy="498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414141"/>
                </a:solidFill>
                <a:effectLst/>
                <a:highlight>
                  <a:srgbClr val="FFFFFF"/>
                </a:highlight>
                <a:uLnTx/>
                <a:uFill>
                  <a:noFill/>
                </a:uFill>
                <a:latin typeface="Work Sans"/>
                <a:ea typeface="Work Sans"/>
                <a:cs typeface="Work Sans"/>
                <a:sym typeface="Work Sans"/>
                <a:hlinkClick r:id="rId4"/>
              </a:rPr>
              <a:t>info@vectorvms.com</a:t>
            </a:r>
            <a:endParaRPr kumimoji="0" sz="1800" b="1" i="0" u="none" strike="noStrike" kern="0" cap="none" spc="0" normalizeH="0" baseline="0" noProof="0">
              <a:ln>
                <a:noFill/>
              </a:ln>
              <a:solidFill>
                <a:srgbClr val="414141"/>
              </a:solidFill>
              <a:effectLst/>
              <a:uLnTx/>
              <a:uFillTx/>
              <a:latin typeface="Work Sans"/>
              <a:ea typeface="Work Sans"/>
              <a:cs typeface="Work Sans"/>
              <a:sym typeface="Work Sans"/>
            </a:endParaRPr>
          </a:p>
        </p:txBody>
      </p:sp>
      <p:sp>
        <p:nvSpPr>
          <p:cNvPr id="514" name="Google Shape;514;p61"/>
          <p:cNvSpPr txBox="1"/>
          <p:nvPr/>
        </p:nvSpPr>
        <p:spPr>
          <a:xfrm>
            <a:off x="4765350" y="3722988"/>
            <a:ext cx="2636700" cy="498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434343"/>
                </a:solidFill>
                <a:effectLst/>
                <a:highlight>
                  <a:srgbClr val="FFFFFF"/>
                </a:highlight>
                <a:uLnTx/>
                <a:uFill>
                  <a:noFill/>
                </a:uFill>
                <a:latin typeface="Work Sans"/>
                <a:ea typeface="Work Sans"/>
                <a:cs typeface="Work Sans"/>
                <a:sym typeface="Work Sans"/>
                <a:hlinkClick r:id="rId5"/>
              </a:rPr>
              <a:t>www.vectorvms.com</a:t>
            </a:r>
            <a:endParaRPr kumimoji="0" sz="1800" b="1" i="0" u="none" strike="noStrike" kern="0" cap="none" spc="0" normalizeH="0" baseline="0" noProof="0">
              <a:ln>
                <a:noFill/>
              </a:ln>
              <a:solidFill>
                <a:srgbClr val="434343"/>
              </a:solidFill>
              <a:effectLst/>
              <a:uLnTx/>
              <a:uFillTx/>
              <a:latin typeface="Work Sans"/>
              <a:ea typeface="Work Sans"/>
              <a:cs typeface="Work Sans"/>
              <a:sym typeface="Work Sans"/>
            </a:endParaRPr>
          </a:p>
        </p:txBody>
      </p:sp>
      <p:pic>
        <p:nvPicPr>
          <p:cNvPr id="515" name="Google Shape;515;p61"/>
          <p:cNvPicPr preferRelativeResize="0"/>
          <p:nvPr/>
        </p:nvPicPr>
        <p:blipFill>
          <a:blip r:embed="rId6">
            <a:alphaModFix/>
          </a:blip>
          <a:stretch>
            <a:fillRect/>
          </a:stretch>
        </p:blipFill>
        <p:spPr>
          <a:xfrm>
            <a:off x="6710317" y="4736039"/>
            <a:ext cx="2270402" cy="296875"/>
          </a:xfrm>
          <a:prstGeom prst="rect">
            <a:avLst/>
          </a:prstGeom>
          <a:noFill/>
          <a:ln>
            <a:noFill/>
          </a:ln>
        </p:spPr>
      </p:pic>
    </p:spTree>
    <p:extLst>
      <p:ext uri="{BB962C8B-B14F-4D97-AF65-F5344CB8AC3E}">
        <p14:creationId xmlns:p14="http://schemas.microsoft.com/office/powerpoint/2010/main" val="1097332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45545F"/>
                </a:solidFill>
                <a:latin typeface="Calibri"/>
                <a:cs typeface="Calibri"/>
              </a:rPr>
              <a:t>SIA | </a:t>
            </a:r>
            <a:r>
              <a:rPr sz="1200" b="1" spc="-5">
                <a:solidFill>
                  <a:srgbClr val="45545F"/>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5545F"/>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528574"/>
            <a:ext cx="4376420" cy="513715"/>
          </a:xfrm>
          <a:prstGeom prst="rect">
            <a:avLst/>
          </a:prstGeom>
        </p:spPr>
        <p:txBody>
          <a:bodyPr vert="horz" wrap="square" lIns="0" tIns="13335" rIns="0" bIns="0" rtlCol="0">
            <a:spAutoFit/>
          </a:bodyPr>
          <a:lstStyle/>
          <a:p>
            <a:pPr marL="12700">
              <a:lnSpc>
                <a:spcPct val="100000"/>
              </a:lnSpc>
              <a:spcBef>
                <a:spcPts val="105"/>
              </a:spcBef>
            </a:pPr>
            <a:r>
              <a:rPr sz="3200" spc="-5"/>
              <a:t>Time </a:t>
            </a:r>
            <a:r>
              <a:rPr sz="3200" spc="-20"/>
              <a:t>for </a:t>
            </a:r>
            <a:r>
              <a:rPr sz="3200" spc="-65"/>
              <a:t>Your</a:t>
            </a:r>
            <a:r>
              <a:rPr sz="3200" spc="-25"/>
              <a:t> </a:t>
            </a:r>
            <a:r>
              <a:rPr sz="3200" spc="-5"/>
              <a:t>Questions…</a:t>
            </a:r>
            <a:endParaRPr sz="3200"/>
          </a:p>
        </p:txBody>
      </p:sp>
      <p:sp>
        <p:nvSpPr>
          <p:cNvPr id="7" name="object 7"/>
          <p:cNvSpPr/>
          <p:nvPr/>
        </p:nvSpPr>
        <p:spPr>
          <a:xfrm>
            <a:off x="938783" y="1261160"/>
            <a:ext cx="7091003" cy="32544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718819" y="1085469"/>
            <a:ext cx="7343775" cy="1925320"/>
          </a:xfrm>
          <a:prstGeom prst="rect">
            <a:avLst/>
          </a:prstGeom>
        </p:spPr>
        <p:txBody>
          <a:bodyPr vert="horz" wrap="square" lIns="0" tIns="7620" rIns="0" bIns="0" rtlCol="0">
            <a:spAutoFit/>
          </a:bodyPr>
          <a:lstStyle/>
          <a:p>
            <a:pPr marL="241300" marR="5080" indent="-228600">
              <a:lnSpc>
                <a:spcPct val="101699"/>
              </a:lnSpc>
              <a:spcBef>
                <a:spcPts val="60"/>
              </a:spcBef>
              <a:buClr>
                <a:srgbClr val="ED2D23"/>
              </a:buClr>
              <a:buSzPct val="88888"/>
              <a:buFont typeface="Arial"/>
              <a:buChar char="▪"/>
              <a:tabLst>
                <a:tab pos="241300" algn="l"/>
                <a:tab pos="241935" algn="l"/>
              </a:tabLst>
            </a:pPr>
            <a:r>
              <a:rPr sz="1800" b="1" spc="-10">
                <a:latin typeface="Calibri"/>
                <a:cs typeface="Calibri"/>
              </a:rPr>
              <a:t>Listen </a:t>
            </a:r>
            <a:r>
              <a:rPr sz="1800" b="1" spc="-5">
                <a:latin typeface="Calibri"/>
                <a:cs typeface="Calibri"/>
              </a:rPr>
              <a:t>through your computer </a:t>
            </a:r>
            <a:r>
              <a:rPr sz="1800" spc="-5">
                <a:latin typeface="Calibri"/>
                <a:cs typeface="Calibri"/>
              </a:rPr>
              <a:t>by turning on </a:t>
            </a:r>
            <a:r>
              <a:rPr sz="1800" spc="-10">
                <a:latin typeface="Calibri"/>
                <a:cs typeface="Calibri"/>
              </a:rPr>
              <a:t>your </a:t>
            </a:r>
            <a:r>
              <a:rPr sz="1800" spc="-15">
                <a:latin typeface="Calibri"/>
                <a:cs typeface="Calibri"/>
              </a:rPr>
              <a:t>speakers </a:t>
            </a:r>
            <a:r>
              <a:rPr sz="1800" spc="-10">
                <a:latin typeface="Calibri"/>
                <a:cs typeface="Calibri"/>
              </a:rPr>
              <a:t>after you </a:t>
            </a:r>
            <a:r>
              <a:rPr sz="1800" spc="-5">
                <a:latin typeface="Calibri"/>
                <a:cs typeface="Calibri"/>
              </a:rPr>
              <a:t>log </a:t>
            </a:r>
            <a:r>
              <a:rPr sz="1800" spc="-10">
                <a:latin typeface="Calibri"/>
                <a:cs typeface="Calibri"/>
              </a:rPr>
              <a:t>into  </a:t>
            </a:r>
            <a:r>
              <a:rPr sz="1800">
                <a:latin typeface="Calibri"/>
                <a:cs typeface="Calibri"/>
              </a:rPr>
              <a:t>the </a:t>
            </a:r>
            <a:r>
              <a:rPr sz="1800" spc="-5">
                <a:latin typeface="Calibri"/>
                <a:cs typeface="Calibri"/>
              </a:rPr>
              <a:t>event. Sound will be </a:t>
            </a:r>
            <a:r>
              <a:rPr sz="1800" spc="-10">
                <a:latin typeface="Calibri"/>
                <a:cs typeface="Calibri"/>
              </a:rPr>
              <a:t>coming through </a:t>
            </a:r>
            <a:r>
              <a:rPr sz="1800">
                <a:latin typeface="Calibri"/>
                <a:cs typeface="Calibri"/>
              </a:rPr>
              <a:t>the audio </a:t>
            </a:r>
            <a:r>
              <a:rPr sz="1800" spc="-10">
                <a:latin typeface="Calibri"/>
                <a:cs typeface="Calibri"/>
              </a:rPr>
              <a:t>icon (below</a:t>
            </a:r>
            <a:r>
              <a:rPr sz="1800" spc="150">
                <a:latin typeface="Calibri"/>
                <a:cs typeface="Calibri"/>
              </a:rPr>
              <a:t> </a:t>
            </a:r>
            <a:r>
              <a:rPr sz="1800" spc="-10">
                <a:latin typeface="Calibri"/>
                <a:cs typeface="Calibri"/>
              </a:rPr>
              <a:t>left).</a:t>
            </a:r>
            <a:endParaRPr sz="1800">
              <a:latin typeface="Calibri"/>
              <a:cs typeface="Calibri"/>
            </a:endParaRPr>
          </a:p>
          <a:p>
            <a:pPr marL="241300" indent="-228600">
              <a:lnSpc>
                <a:spcPct val="100000"/>
              </a:lnSpc>
              <a:spcBef>
                <a:spcPts val="640"/>
              </a:spcBef>
              <a:buClr>
                <a:srgbClr val="ED2D23"/>
              </a:buClr>
              <a:buSzPct val="88888"/>
              <a:buFont typeface="Arial"/>
              <a:buChar char="▪"/>
              <a:tabLst>
                <a:tab pos="241300" algn="l"/>
                <a:tab pos="241935" algn="l"/>
              </a:tabLst>
            </a:pPr>
            <a:r>
              <a:rPr sz="1800" b="1" spc="-5">
                <a:latin typeface="Calibri"/>
                <a:cs typeface="Calibri"/>
              </a:rPr>
              <a:t>DO </a:t>
            </a:r>
            <a:r>
              <a:rPr sz="1800" b="1" spc="-15">
                <a:latin typeface="Calibri"/>
                <a:cs typeface="Calibri"/>
              </a:rPr>
              <a:t>NOT </a:t>
            </a:r>
            <a:r>
              <a:rPr sz="1800" spc="-5">
                <a:latin typeface="Calibri"/>
                <a:cs typeface="Calibri"/>
              </a:rPr>
              <a:t>close this </a:t>
            </a:r>
            <a:r>
              <a:rPr sz="1800">
                <a:latin typeface="Calibri"/>
                <a:cs typeface="Calibri"/>
              </a:rPr>
              <a:t>audio </a:t>
            </a:r>
            <a:r>
              <a:rPr sz="1800" spc="-10">
                <a:latin typeface="Calibri"/>
                <a:cs typeface="Calibri"/>
              </a:rPr>
              <a:t>broadcast</a:t>
            </a:r>
            <a:r>
              <a:rPr sz="1800" spc="30">
                <a:latin typeface="Calibri"/>
                <a:cs typeface="Calibri"/>
              </a:rPr>
              <a:t> </a:t>
            </a:r>
            <a:r>
              <a:rPr sz="1800" spc="-15">
                <a:latin typeface="Calibri"/>
                <a:cs typeface="Calibri"/>
              </a:rPr>
              <a:t>box.</a:t>
            </a:r>
            <a:endParaRPr sz="1800">
              <a:latin typeface="Calibri"/>
              <a:cs typeface="Calibri"/>
            </a:endParaRPr>
          </a:p>
          <a:p>
            <a:pPr marL="241300" indent="-228600">
              <a:lnSpc>
                <a:spcPct val="100000"/>
              </a:lnSpc>
              <a:spcBef>
                <a:spcPts val="650"/>
              </a:spcBef>
              <a:buClr>
                <a:srgbClr val="ED2D23"/>
              </a:buClr>
              <a:buSzPct val="88888"/>
              <a:buFont typeface="Arial"/>
              <a:buChar char="▪"/>
              <a:tabLst>
                <a:tab pos="241300" algn="l"/>
                <a:tab pos="241935" algn="l"/>
              </a:tabLst>
            </a:pPr>
            <a:r>
              <a:rPr sz="1800">
                <a:latin typeface="Calibri"/>
                <a:cs typeface="Calibri"/>
              </a:rPr>
              <a:t>Use the </a:t>
            </a:r>
            <a:r>
              <a:rPr sz="1800" b="1">
                <a:latin typeface="Calibri"/>
                <a:cs typeface="Calibri"/>
              </a:rPr>
              <a:t>sound bar </a:t>
            </a:r>
            <a:r>
              <a:rPr sz="1800" spc="-5">
                <a:latin typeface="Calibri"/>
                <a:cs typeface="Calibri"/>
              </a:rPr>
              <a:t>on </a:t>
            </a:r>
            <a:r>
              <a:rPr sz="1800">
                <a:latin typeface="Calibri"/>
                <a:cs typeface="Calibri"/>
              </a:rPr>
              <a:t>the audio </a:t>
            </a:r>
            <a:r>
              <a:rPr sz="1800" spc="-10">
                <a:latin typeface="Calibri"/>
                <a:cs typeface="Calibri"/>
              </a:rPr>
              <a:t>broadcast </a:t>
            </a:r>
            <a:r>
              <a:rPr sz="1800" spc="-15">
                <a:latin typeface="Calibri"/>
                <a:cs typeface="Calibri"/>
              </a:rPr>
              <a:t>box </a:t>
            </a:r>
            <a:r>
              <a:rPr sz="1800" spc="-10">
                <a:latin typeface="Calibri"/>
                <a:cs typeface="Calibri"/>
              </a:rPr>
              <a:t>to </a:t>
            </a:r>
            <a:r>
              <a:rPr sz="1800" b="1" spc="-5">
                <a:latin typeface="Calibri"/>
                <a:cs typeface="Calibri"/>
              </a:rPr>
              <a:t>adjust </a:t>
            </a:r>
            <a:r>
              <a:rPr sz="1800" b="1">
                <a:latin typeface="Calibri"/>
                <a:cs typeface="Calibri"/>
              </a:rPr>
              <a:t>the</a:t>
            </a:r>
            <a:r>
              <a:rPr sz="1800" b="1" spc="-15">
                <a:latin typeface="Calibri"/>
                <a:cs typeface="Calibri"/>
              </a:rPr>
              <a:t> </a:t>
            </a:r>
            <a:r>
              <a:rPr sz="1800" b="1" spc="-5">
                <a:latin typeface="Calibri"/>
                <a:cs typeface="Calibri"/>
              </a:rPr>
              <a:t>volume</a:t>
            </a:r>
            <a:r>
              <a:rPr sz="1800" spc="-5">
                <a:latin typeface="Calibri"/>
                <a:cs typeface="Calibri"/>
              </a:rPr>
              <a:t>.</a:t>
            </a:r>
            <a:endParaRPr sz="1800">
              <a:latin typeface="Calibri"/>
              <a:cs typeface="Calibri"/>
            </a:endParaRPr>
          </a:p>
          <a:p>
            <a:pPr marL="241300" indent="-228600">
              <a:lnSpc>
                <a:spcPct val="100000"/>
              </a:lnSpc>
              <a:spcBef>
                <a:spcPts val="635"/>
              </a:spcBef>
              <a:buClr>
                <a:srgbClr val="ED2D23"/>
              </a:buClr>
              <a:buSzPct val="88888"/>
              <a:buFont typeface="Arial"/>
              <a:buChar char="▪"/>
              <a:tabLst>
                <a:tab pos="241300" algn="l"/>
                <a:tab pos="241935" algn="l"/>
              </a:tabLst>
            </a:pPr>
            <a:r>
              <a:rPr sz="1800" b="1">
                <a:latin typeface="Calibri"/>
                <a:cs typeface="Calibri"/>
              </a:rPr>
              <a:t>Need </a:t>
            </a:r>
            <a:r>
              <a:rPr sz="1800" b="1" spc="-5">
                <a:latin typeface="Calibri"/>
                <a:cs typeface="Calibri"/>
              </a:rPr>
              <a:t>assistance</a:t>
            </a:r>
            <a:r>
              <a:rPr sz="1800" spc="-5">
                <a:latin typeface="Calibri"/>
                <a:cs typeface="Calibri"/>
              </a:rPr>
              <a:t>? Please let us know in</a:t>
            </a:r>
            <a:r>
              <a:rPr sz="1800" spc="-15">
                <a:latin typeface="Calibri"/>
                <a:cs typeface="Calibri"/>
              </a:rPr>
              <a:t> </a:t>
            </a:r>
            <a:r>
              <a:rPr sz="1800">
                <a:latin typeface="Calibri"/>
                <a:cs typeface="Calibri"/>
              </a:rPr>
              <a:t>the</a:t>
            </a:r>
          </a:p>
          <a:p>
            <a:pPr marL="241300">
              <a:lnSpc>
                <a:spcPct val="100000"/>
              </a:lnSpc>
              <a:spcBef>
                <a:spcPts val="35"/>
              </a:spcBef>
            </a:pPr>
            <a:r>
              <a:rPr sz="1800" spc="-5">
                <a:latin typeface="Calibri"/>
                <a:cs typeface="Calibri"/>
              </a:rPr>
              <a:t>Q&amp;A section.</a:t>
            </a:r>
            <a:endParaRPr sz="1800">
              <a:latin typeface="Calibri"/>
              <a:cs typeface="Calibri"/>
            </a:endParaRPr>
          </a:p>
        </p:txBody>
      </p:sp>
      <p:sp>
        <p:nvSpPr>
          <p:cNvPr id="7" name="object 7"/>
          <p:cNvSpPr txBox="1">
            <a:spLocks noGrp="1"/>
          </p:cNvSpPr>
          <p:nvPr>
            <p:ph type="title"/>
          </p:nvPr>
        </p:nvSpPr>
        <p:spPr>
          <a:xfrm>
            <a:off x="444500" y="414274"/>
            <a:ext cx="1028065" cy="513715"/>
          </a:xfrm>
          <a:prstGeom prst="rect">
            <a:avLst/>
          </a:prstGeom>
        </p:spPr>
        <p:txBody>
          <a:bodyPr vert="horz" wrap="square" lIns="0" tIns="13335" rIns="0" bIns="0" rtlCol="0">
            <a:spAutoFit/>
          </a:bodyPr>
          <a:lstStyle/>
          <a:p>
            <a:pPr marL="12700">
              <a:lnSpc>
                <a:spcPct val="100000"/>
              </a:lnSpc>
              <a:spcBef>
                <a:spcPts val="105"/>
              </a:spcBef>
            </a:pPr>
            <a:r>
              <a:rPr sz="3200"/>
              <a:t>Audio</a:t>
            </a:r>
          </a:p>
        </p:txBody>
      </p:sp>
      <p:sp>
        <p:nvSpPr>
          <p:cNvPr id="8" name="object 8"/>
          <p:cNvSpPr/>
          <p:nvPr/>
        </p:nvSpPr>
        <p:spPr>
          <a:xfrm>
            <a:off x="2101595" y="3390900"/>
            <a:ext cx="4940808" cy="67513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45545F"/>
                </a:solidFill>
                <a:latin typeface="Calibri"/>
                <a:cs typeface="Calibri"/>
              </a:rPr>
              <a:t>SIA | </a:t>
            </a:r>
            <a:r>
              <a:rPr sz="1200" b="1" spc="-5">
                <a:solidFill>
                  <a:srgbClr val="45545F"/>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5545F"/>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09600" y="829945"/>
            <a:ext cx="7680512" cy="3621504"/>
          </a:xfrm>
          <a:prstGeom prst="rect">
            <a:avLst/>
          </a:prstGeom>
        </p:spPr>
        <p:txBody>
          <a:bodyPr vert="horz" wrap="square" lIns="0" tIns="12700" rIns="0" bIns="0" rtlCol="0">
            <a:spAutoFit/>
          </a:bodyPr>
          <a:lstStyle/>
          <a:p>
            <a:pPr marL="298450" indent="-285750">
              <a:lnSpc>
                <a:spcPct val="100000"/>
              </a:lnSpc>
              <a:buFont typeface="Arial" panose="020B0604020202020204" pitchFamily="34" charset="0"/>
              <a:buChar char="•"/>
            </a:pPr>
            <a:endParaRPr lang="en-US" u="sng" dirty="0">
              <a:hlinkClick r:id="rId4">
                <a:extLst>
                  <a:ext uri="{A12FA001-AC4F-418D-AE19-62706E023703}">
                    <ahyp:hlinkClr xmlns:ahyp="http://schemas.microsoft.com/office/drawing/2018/hyperlinkcolor" val="tx"/>
                  </a:ext>
                </a:extLst>
              </a:hlinkClick>
            </a:endParaRPr>
          </a:p>
          <a:p>
            <a:pPr marL="298450" indent="-285750">
              <a:lnSpc>
                <a:spcPct val="100000"/>
              </a:lnSpc>
              <a:buFont typeface="Arial" panose="020B0604020202020204" pitchFamily="34" charset="0"/>
              <a:buChar char="•"/>
            </a:pPr>
            <a:r>
              <a:rPr lang="en-US" u="sng" dirty="0">
                <a:hlinkClick r:id="rId4">
                  <a:extLst>
                    <a:ext uri="{A12FA001-AC4F-418D-AE19-62706E023703}">
                      <ahyp:hlinkClr xmlns:ahyp="http://schemas.microsoft.com/office/drawing/2018/hyperlinkcolor" val="tx"/>
                    </a:ext>
                  </a:extLst>
                </a:hlinkClick>
              </a:rPr>
              <a:t>Workforce Solutions Buyers Survey: Contingent workforce program funding models and rates</a:t>
            </a:r>
            <a:endParaRPr lang="en-US" u="sng" dirty="0"/>
          </a:p>
          <a:p>
            <a:pPr marL="298450" indent="-285750">
              <a:lnSpc>
                <a:spcPct val="100000"/>
              </a:lnSpc>
              <a:buFont typeface="Arial" panose="020B0604020202020204" pitchFamily="34" charset="0"/>
              <a:buChar char="•"/>
            </a:pPr>
            <a:r>
              <a:rPr lang="en-US" u="sng" dirty="0">
                <a:hlinkClick r:id="rId5">
                  <a:extLst>
                    <a:ext uri="{A12FA001-AC4F-418D-AE19-62706E023703}">
                      <ahyp:hlinkClr xmlns:ahyp="http://schemas.microsoft.com/office/drawing/2018/hyperlinkcolor" val="tx"/>
                    </a:ext>
                  </a:extLst>
                </a:hlinkClick>
              </a:rPr>
              <a:t>Pricing Statement-of-Work Engagements: Models, Strategies &amp; Tactics</a:t>
            </a:r>
            <a:endParaRPr lang="en-US" u="sng" dirty="0"/>
          </a:p>
          <a:p>
            <a:pPr marL="298450" indent="-285750">
              <a:lnSpc>
                <a:spcPct val="100000"/>
              </a:lnSpc>
              <a:buFont typeface="Arial" panose="020B0604020202020204" pitchFamily="34" charset="0"/>
              <a:buChar char="•"/>
            </a:pPr>
            <a:r>
              <a:rPr lang="en-US" u="sng" dirty="0">
                <a:hlinkClick r:id="rId6">
                  <a:extLst>
                    <a:ext uri="{A12FA001-AC4F-418D-AE19-62706E023703}">
                      <ahyp:hlinkClr xmlns:ahyp="http://schemas.microsoft.com/office/drawing/2018/hyperlinkcolor" val="tx"/>
                    </a:ext>
                  </a:extLst>
                </a:hlinkClick>
              </a:rPr>
              <a:t>The Anatomy of the Markup</a:t>
            </a:r>
            <a:endParaRPr lang="en-US" u="sng" dirty="0"/>
          </a:p>
          <a:p>
            <a:pPr marL="285750" indent="-285750">
              <a:buFont typeface="Arial" panose="020B0604020202020204" pitchFamily="34" charset="0"/>
              <a:buChar char="•"/>
            </a:pPr>
            <a:r>
              <a:rPr lang="en-US" u="sng" dirty="0">
                <a:hlinkClick r:id="rId7">
                  <a:extLst>
                    <a:ext uri="{A12FA001-AC4F-418D-AE19-62706E023703}">
                      <ahyp:hlinkClr xmlns:ahyp="http://schemas.microsoft.com/office/drawing/2018/hyperlinkcolor" val="tx"/>
                    </a:ext>
                  </a:extLst>
                </a:hlinkClick>
              </a:rPr>
              <a:t>Insights into Cost Savings </a:t>
            </a:r>
            <a:endParaRPr lang="en-US" u="sng" dirty="0"/>
          </a:p>
          <a:p>
            <a:pPr marL="285750" indent="-285750">
              <a:buFont typeface="Arial" panose="020B0604020202020204" pitchFamily="34" charset="0"/>
              <a:buChar char="•"/>
            </a:pPr>
            <a:r>
              <a:rPr lang="en-US" u="sng" dirty="0">
                <a:hlinkClick r:id="rId8">
                  <a:extLst>
                    <a:ext uri="{A12FA001-AC4F-418D-AE19-62706E023703}">
                      <ahyp:hlinkClr xmlns:ahyp="http://schemas.microsoft.com/office/drawing/2018/hyperlinkcolor" val="tx"/>
                    </a:ext>
                  </a:extLst>
                </a:hlinkClick>
              </a:rPr>
              <a:t>North America Workforce Solutions Buyers Survey: MSP and VMS Cost Savings</a:t>
            </a:r>
            <a:endParaRPr lang="en-US" u="sng" dirty="0"/>
          </a:p>
          <a:p>
            <a:pPr marL="285750" indent="-285750">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Contingent Workforce Program Insights</a:t>
            </a:r>
            <a:endParaRPr lang="en-US" dirty="0"/>
          </a:p>
          <a:p>
            <a:pPr marL="285750" indent="-285750">
              <a:buFont typeface="Arial" panose="020B0604020202020204" pitchFamily="34" charset="0"/>
              <a:buChar char="•"/>
            </a:pPr>
            <a:r>
              <a:rPr lang="en-US" dirty="0">
                <a:hlinkClick r:id="rId10">
                  <a:extLst>
                    <a:ext uri="{A12FA001-AC4F-418D-AE19-62706E023703}">
                      <ahyp:hlinkClr xmlns:ahyp="http://schemas.microsoft.com/office/drawing/2018/hyperlinkcolor" val="tx"/>
                    </a:ext>
                  </a:extLst>
                </a:hlinkClick>
              </a:rPr>
              <a:t>Quality is never free!</a:t>
            </a:r>
            <a:endParaRPr lang="en-US" dirty="0"/>
          </a:p>
          <a:p>
            <a:endParaRPr lang="en-US" dirty="0"/>
          </a:p>
          <a:p>
            <a:endParaRPr lang="en-US" u="sng" dirty="0"/>
          </a:p>
          <a:p>
            <a:pPr>
              <a:lnSpc>
                <a:spcPct val="100000"/>
              </a:lnSpc>
              <a:spcBef>
                <a:spcPts val="35"/>
              </a:spcBef>
            </a:pPr>
            <a:endParaRPr lang="en-US" sz="1850" dirty="0">
              <a:latin typeface="Times New Roman"/>
              <a:cs typeface="Times New Roman"/>
            </a:endParaRPr>
          </a:p>
          <a:p>
            <a:pPr marL="12700">
              <a:lnSpc>
                <a:spcPct val="100000"/>
              </a:lnSpc>
            </a:pPr>
            <a:r>
              <a:rPr sz="1800" b="1" spc="-5" dirty="0">
                <a:latin typeface="Calibri"/>
                <a:cs typeface="Calibri"/>
              </a:rPr>
              <a:t>Contact </a:t>
            </a:r>
            <a:r>
              <a:rPr sz="1800" b="1" dirty="0">
                <a:latin typeface="Calibri"/>
                <a:cs typeface="Calibri"/>
              </a:rPr>
              <a:t>the SIA </a:t>
            </a:r>
            <a:r>
              <a:rPr sz="1800" b="1" spc="-10" dirty="0">
                <a:latin typeface="Calibri"/>
                <a:cs typeface="Calibri"/>
              </a:rPr>
              <a:t>CWS </a:t>
            </a:r>
            <a:r>
              <a:rPr sz="1800" b="1" spc="-5" dirty="0">
                <a:latin typeface="Calibri"/>
                <a:cs typeface="Calibri"/>
              </a:rPr>
              <a:t>Council </a:t>
            </a:r>
            <a:r>
              <a:rPr sz="1800" b="1" spc="-10" dirty="0">
                <a:latin typeface="Calibri"/>
                <a:cs typeface="Calibri"/>
              </a:rPr>
              <a:t>team at</a:t>
            </a:r>
            <a:r>
              <a:rPr sz="1800" b="1" spc="-35" dirty="0">
                <a:latin typeface="Calibri"/>
                <a:cs typeface="Calibri"/>
              </a:rPr>
              <a:t> </a:t>
            </a:r>
            <a:r>
              <a:rPr sz="1800" u="heavy" spc="-10" dirty="0">
                <a:solidFill>
                  <a:srgbClr val="0056B7"/>
                </a:solidFill>
                <a:uFill>
                  <a:solidFill>
                    <a:srgbClr val="0056B7"/>
                  </a:solidFill>
                </a:uFill>
                <a:latin typeface="Calibri"/>
                <a:cs typeface="Calibri"/>
                <a:hlinkClick r:id="rId11"/>
              </a:rPr>
              <a:t>enterpriseservices@staffingindustry.com</a:t>
            </a:r>
            <a:endParaRPr sz="1800" dirty="0">
              <a:latin typeface="Calibri"/>
              <a:cs typeface="Calibri"/>
            </a:endParaRPr>
          </a:p>
        </p:txBody>
      </p:sp>
      <p:sp>
        <p:nvSpPr>
          <p:cNvPr id="7" name="object 7"/>
          <p:cNvSpPr txBox="1">
            <a:spLocks noGrp="1"/>
          </p:cNvSpPr>
          <p:nvPr>
            <p:ph type="title"/>
          </p:nvPr>
        </p:nvSpPr>
        <p:spPr>
          <a:xfrm>
            <a:off x="300024" y="316230"/>
            <a:ext cx="2894330" cy="513715"/>
          </a:xfrm>
          <a:prstGeom prst="rect">
            <a:avLst/>
          </a:prstGeom>
        </p:spPr>
        <p:txBody>
          <a:bodyPr vert="horz" wrap="square" lIns="0" tIns="13335" rIns="0" bIns="0" rtlCol="0">
            <a:spAutoFit/>
          </a:bodyPr>
          <a:lstStyle/>
          <a:p>
            <a:pPr marL="12700">
              <a:lnSpc>
                <a:spcPct val="100000"/>
              </a:lnSpc>
              <a:spcBef>
                <a:spcPts val="105"/>
              </a:spcBef>
            </a:pPr>
            <a:r>
              <a:rPr lang="en-US" sz="3200" spc="-5"/>
              <a:t>SIA</a:t>
            </a:r>
            <a:r>
              <a:rPr sz="3200" spc="-90"/>
              <a:t> </a:t>
            </a:r>
            <a:r>
              <a:rPr sz="3200" spc="-15"/>
              <a:t>Resources</a:t>
            </a:r>
            <a:endParaRPr sz="3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A6586-2745-054B-A41D-C2F9AE519631}"/>
              </a:ext>
            </a:extLst>
          </p:cNvPr>
          <p:cNvPicPr>
            <a:picLocks noChangeAspect="1"/>
          </p:cNvPicPr>
          <p:nvPr/>
        </p:nvPicPr>
        <p:blipFill>
          <a:blip r:embed="rId2"/>
          <a:stretch>
            <a:fillRect/>
          </a:stretch>
        </p:blipFill>
        <p:spPr>
          <a:xfrm>
            <a:off x="327532" y="347472"/>
            <a:ext cx="2828925" cy="685800"/>
          </a:xfrm>
          <a:prstGeom prst="rect">
            <a:avLst/>
          </a:prstGeom>
        </p:spPr>
      </p:pic>
      <p:sp>
        <p:nvSpPr>
          <p:cNvPr id="3" name="Rectangle 2">
            <a:extLst>
              <a:ext uri="{FF2B5EF4-FFF2-40B4-BE49-F238E27FC236}">
                <a16:creationId xmlns:a16="http://schemas.microsoft.com/office/drawing/2014/main" id="{DA652E65-69BE-6F46-8B35-F4FDC9D08CF5}"/>
              </a:ext>
            </a:extLst>
          </p:cNvPr>
          <p:cNvSpPr/>
          <p:nvPr/>
        </p:nvSpPr>
        <p:spPr>
          <a:xfrm>
            <a:off x="285146" y="1202992"/>
            <a:ext cx="5025772" cy="867930"/>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55560"/>
                </a:solidFill>
                <a:effectLst/>
                <a:uLnTx/>
                <a:uFillTx/>
                <a:latin typeface="Calibri" panose="020F0502020204030204"/>
                <a:ea typeface="ＭＳ Ｐゴシック" panose="020B0600070205080204" pitchFamily="34" charset="-128"/>
                <a:cs typeface="+mn-cs"/>
              </a:rPr>
              <a:t>Industry Insights from the Comfort of Your Office!</a:t>
            </a:r>
          </a:p>
        </p:txBody>
      </p:sp>
      <p:sp>
        <p:nvSpPr>
          <p:cNvPr id="4" name="Rectangle 3">
            <a:extLst>
              <a:ext uri="{FF2B5EF4-FFF2-40B4-BE49-F238E27FC236}">
                <a16:creationId xmlns:a16="http://schemas.microsoft.com/office/drawing/2014/main" id="{A648C177-2DC9-E147-B430-450A5E1B0297}"/>
              </a:ext>
            </a:extLst>
          </p:cNvPr>
          <p:cNvSpPr/>
          <p:nvPr/>
        </p:nvSpPr>
        <p:spPr>
          <a:xfrm>
            <a:off x="288814" y="4371080"/>
            <a:ext cx="5228322" cy="590931"/>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View webinar topics and sign up at:</a:t>
            </a: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 </a:t>
            </a:r>
            <a:b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www.staffingindustry.com/webinars-buyer</a:t>
            </a:r>
          </a:p>
        </p:txBody>
      </p:sp>
      <p:sp>
        <p:nvSpPr>
          <p:cNvPr id="5" name="Rectangle 4">
            <a:extLst>
              <a:ext uri="{FF2B5EF4-FFF2-40B4-BE49-F238E27FC236}">
                <a16:creationId xmlns:a16="http://schemas.microsoft.com/office/drawing/2014/main" id="{C650B605-F1C3-BE46-AE79-85FA12684939}"/>
              </a:ext>
            </a:extLst>
          </p:cNvPr>
          <p:cNvSpPr/>
          <p:nvPr/>
        </p:nvSpPr>
        <p:spPr>
          <a:xfrm>
            <a:off x="306714" y="2020550"/>
            <a:ext cx="5251247"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1E1F"/>
                </a:solidFill>
                <a:effectLst/>
                <a:uLnTx/>
                <a:uFillTx/>
                <a:latin typeface="Calibri" charset="0"/>
                <a:ea typeface="+mn-ea"/>
                <a:cs typeface="+mn-cs"/>
              </a:rPr>
              <a:t>Webinars focus on a variety of relevant contingent labor topics from industry developments and </a:t>
            </a:r>
            <a:br>
              <a:rPr kumimoji="0" lang="en-US" sz="1800" b="0" i="0" u="none" strike="noStrike" kern="1200" cap="none" spc="0" normalizeH="0" baseline="0" noProof="0" dirty="0">
                <a:ln>
                  <a:noFill/>
                </a:ln>
                <a:solidFill>
                  <a:srgbClr val="221E1F"/>
                </a:solidFill>
                <a:effectLst/>
                <a:uLnTx/>
                <a:uFillTx/>
                <a:latin typeface="Calibri" charset="0"/>
                <a:ea typeface="+mn-ea"/>
                <a:cs typeface="+mn-cs"/>
              </a:rPr>
            </a:br>
            <a:r>
              <a:rPr kumimoji="0" lang="en-US" sz="1800" b="0" i="0" u="none" strike="noStrike" kern="1200" cap="none" spc="0" normalizeH="0" baseline="0" noProof="0" dirty="0">
                <a:ln>
                  <a:noFill/>
                </a:ln>
                <a:solidFill>
                  <a:srgbClr val="221E1F"/>
                </a:solidFill>
                <a:effectLst/>
                <a:uLnTx/>
                <a:uFillTx/>
                <a:latin typeface="Calibri" charset="0"/>
                <a:ea typeface="+mn-ea"/>
                <a:cs typeface="+mn-cs"/>
              </a:rPr>
              <a:t>forecasts to ideas, techniques and insights.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8F6EDC5-6F0C-AD4B-853A-DF100253E30F}"/>
              </a:ext>
            </a:extLst>
          </p:cNvPr>
          <p:cNvGrpSpPr/>
          <p:nvPr/>
        </p:nvGrpSpPr>
        <p:grpSpPr>
          <a:xfrm>
            <a:off x="376128" y="3015723"/>
            <a:ext cx="4679966" cy="1247773"/>
            <a:chOff x="376130" y="3044408"/>
            <a:chExt cx="3590738" cy="773641"/>
          </a:xfrm>
        </p:grpSpPr>
        <p:sp>
          <p:nvSpPr>
            <p:cNvPr id="12" name="TextBox 11">
              <a:extLst>
                <a:ext uri="{FF2B5EF4-FFF2-40B4-BE49-F238E27FC236}">
                  <a16:creationId xmlns:a16="http://schemas.microsoft.com/office/drawing/2014/main" id="{D385D786-3F21-0540-BABC-49D539654C47}"/>
                </a:ext>
              </a:extLst>
            </p:cNvPr>
            <p:cNvSpPr txBox="1"/>
            <p:nvPr/>
          </p:nvSpPr>
          <p:spPr>
            <a:xfrm>
              <a:off x="376130" y="3044408"/>
              <a:ext cx="3590738" cy="773641"/>
            </a:xfrm>
            <a:prstGeom prst="rect">
              <a:avLst/>
            </a:prstGeom>
            <a:solidFill>
              <a:srgbClr val="FFD10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2019 Webinars: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6E1FFBE-944D-424A-B088-55D950E59F9C}"/>
                </a:ext>
              </a:extLst>
            </p:cNvPr>
            <p:cNvSpPr/>
            <p:nvPr/>
          </p:nvSpPr>
          <p:spPr>
            <a:xfrm>
              <a:off x="376131" y="3233364"/>
              <a:ext cx="3333254" cy="431510"/>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Oct. 23:</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Human Cloud, Artificial Intelligence and the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Calibri" panose="020F0502020204030204"/>
                </a:rPr>
                <a:t>   </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Bleeding Edge of Talent!</a:t>
              </a:r>
            </a:p>
            <a:p>
              <a:pPr defTabSz="457200"/>
              <a:r>
                <a:rPr lang="en-US" sz="1400" b="1" dirty="0">
                  <a:solidFill>
                    <a:srgbClr val="000000"/>
                  </a:solidFill>
                </a:rPr>
                <a:t>•</a:t>
              </a:r>
              <a:r>
                <a:rPr lang="en-US" sz="1400" dirty="0">
                  <a:solidFill>
                    <a:srgbClr val="000000"/>
                  </a:solidFill>
                </a:rPr>
                <a:t> </a:t>
              </a:r>
              <a:r>
                <a:rPr lang="en-US" sz="1400" b="1" dirty="0">
                  <a:solidFill>
                    <a:srgbClr val="000000"/>
                  </a:solidFill>
                </a:rPr>
                <a:t>Dec. 4:</a:t>
              </a:r>
              <a:r>
                <a:rPr lang="en-US" sz="1400" dirty="0">
                  <a:solidFill>
                    <a:srgbClr val="000000"/>
                  </a:solidFill>
                </a:rPr>
                <a:t> 2019 and the Year in Review</a:t>
              </a:r>
            </a:p>
            <a:p>
              <a:pPr lvl="0" defTabSz="457200">
                <a:defRPr/>
              </a:pPr>
              <a:r>
                <a:rPr lang="en-US" sz="1400" b="1" dirty="0">
                  <a:solidFill>
                    <a:srgbClr val="000000"/>
                  </a:solidFill>
                </a:rPr>
                <a:t>•</a:t>
              </a:r>
              <a:r>
                <a:rPr lang="en-US" sz="1400" dirty="0">
                  <a:solidFill>
                    <a:srgbClr val="000000"/>
                  </a:solidFill>
                </a:rPr>
                <a:t> </a:t>
              </a:r>
              <a:r>
                <a:rPr lang="en-US" sz="1400" b="1" dirty="0">
                  <a:solidFill>
                    <a:srgbClr val="000000"/>
                  </a:solidFill>
                </a:rPr>
                <a:t>Dec. 17:</a:t>
              </a:r>
              <a:r>
                <a:rPr lang="en-US" sz="1400" dirty="0">
                  <a:solidFill>
                    <a:srgbClr val="000000"/>
                  </a:solidFill>
                </a:rPr>
                <a:t> 2020 and the Future of Talent</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7539793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01" y="1218601"/>
            <a:ext cx="6816995" cy="1615827"/>
          </a:xfrm>
          <a:prstGeom prst="rect">
            <a:avLst/>
          </a:prstGeom>
        </p:spPr>
        <p:txBody>
          <a:bodyPr wrap="square" lIns="274320" tIns="0" rIns="0" bIns="0">
            <a:spAutoFit/>
          </a:bodyPr>
          <a:lstStyle/>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455560"/>
                </a:solidFill>
                <a:effectLst/>
                <a:uLnTx/>
                <a:uFillTx/>
                <a:latin typeface="Calibri" panose="020F0502020204030204"/>
                <a:ea typeface="+mn-ea"/>
                <a:cs typeface="+mn-cs"/>
              </a:rPr>
              <a:t>Invest in Your Future. Today.</a:t>
            </a:r>
            <a:b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CCWP is fast becoming the industry’s most sought after accreditation. It unifies a common language, and draws a road map for your continuous improvement in contingent workforce programs. </a:t>
            </a:r>
          </a:p>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b="1" i="1" u="none" strike="noStrike" kern="1200" cap="none" spc="0" normalizeH="0" baseline="0" noProof="0" dirty="0">
                <a:ln>
                  <a:noFill/>
                </a:ln>
                <a:solidFill>
                  <a:srgbClr val="EE3124"/>
                </a:solidFill>
                <a:effectLst/>
                <a:uLnTx/>
                <a:uFillTx/>
                <a:latin typeface="Calibri" panose="020F0502020204030204"/>
                <a:ea typeface="+mn-ea"/>
                <a:cs typeface="+mn-cs"/>
              </a:rPr>
              <a:t>Register Today!</a:t>
            </a:r>
          </a:p>
        </p:txBody>
      </p:sp>
      <p:pic>
        <p:nvPicPr>
          <p:cNvPr id="5" name="Picture 4">
            <a:extLst>
              <a:ext uri="{FF2B5EF4-FFF2-40B4-BE49-F238E27FC236}">
                <a16:creationId xmlns:a16="http://schemas.microsoft.com/office/drawing/2014/main" id="{856A93E4-54EB-C747-9971-2639A32E58FF}"/>
              </a:ext>
            </a:extLst>
          </p:cNvPr>
          <p:cNvPicPr>
            <a:picLocks noChangeAspect="1"/>
          </p:cNvPicPr>
          <p:nvPr/>
        </p:nvPicPr>
        <p:blipFill>
          <a:blip r:embed="rId2"/>
          <a:stretch>
            <a:fillRect/>
          </a:stretch>
        </p:blipFill>
        <p:spPr>
          <a:xfrm>
            <a:off x="327532" y="347472"/>
            <a:ext cx="3162305" cy="685800"/>
          </a:xfrm>
          <a:prstGeom prst="rect">
            <a:avLst/>
          </a:prstGeom>
        </p:spPr>
      </p:pic>
      <p:grpSp>
        <p:nvGrpSpPr>
          <p:cNvPr id="6" name="Group 5">
            <a:extLst>
              <a:ext uri="{FF2B5EF4-FFF2-40B4-BE49-F238E27FC236}">
                <a16:creationId xmlns:a16="http://schemas.microsoft.com/office/drawing/2014/main" id="{DDFD8CA9-BF73-6641-876F-46B26A211614}"/>
              </a:ext>
            </a:extLst>
          </p:cNvPr>
          <p:cNvGrpSpPr/>
          <p:nvPr/>
        </p:nvGrpSpPr>
        <p:grpSpPr>
          <a:xfrm>
            <a:off x="3466879" y="397386"/>
            <a:ext cx="3120213" cy="614014"/>
            <a:chOff x="2226657" y="282358"/>
            <a:chExt cx="3120213" cy="614014"/>
          </a:xfrm>
        </p:grpSpPr>
        <p:sp>
          <p:nvSpPr>
            <p:cNvPr id="7" name="Rectangle 6">
              <a:extLst>
                <a:ext uri="{FF2B5EF4-FFF2-40B4-BE49-F238E27FC236}">
                  <a16:creationId xmlns:a16="http://schemas.microsoft.com/office/drawing/2014/main" id="{4DC480BB-3307-3C4B-AABD-A0B3F8072C5D}"/>
                </a:ext>
              </a:extLst>
            </p:cNvPr>
            <p:cNvSpPr/>
            <p:nvPr userDrawn="1"/>
          </p:nvSpPr>
          <p:spPr>
            <a:xfrm>
              <a:off x="2226657" y="282358"/>
              <a:ext cx="3120213" cy="614014"/>
            </a:xfrm>
            <a:prstGeom prst="rect">
              <a:avLst/>
            </a:prstGeom>
          </p:spPr>
          <p:txBody>
            <a:bodyPr wrap="none" lIns="182880" tIns="0" rIns="0" bIns="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400" b="1" i="1" u="none" strike="noStrike" kern="1200" cap="none" spc="0" normalizeH="0" baseline="0" noProof="0">
                  <a:ln>
                    <a:noFill/>
                  </a:ln>
                  <a:solidFill>
                    <a:srgbClr val="EE3124"/>
                  </a:solidFill>
                  <a:effectLst/>
                  <a:uLnTx/>
                  <a:uFillTx/>
                  <a:latin typeface="Calibri" panose="020F0502020204030204"/>
                  <a:ea typeface="+mn-ea"/>
                  <a:cs typeface="+mn-cs"/>
                </a:rPr>
                <a:t>View the full schedule of classes at:</a:t>
              </a:r>
              <a:br>
                <a:rPr kumimoji="0" lang="en-US" sz="1400" b="1" i="1"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www.staffingindustry.com/certification</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      @SIACCWP #CCWP</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descr="Twitter_bird_BlueNoBack.eps">
              <a:extLst>
                <a:ext uri="{FF2B5EF4-FFF2-40B4-BE49-F238E27FC236}">
                  <a16:creationId xmlns:a16="http://schemas.microsoft.com/office/drawing/2014/main" id="{3CAA7DEA-1724-1F4A-885A-F6310563EF84}"/>
                </a:ext>
              </a:extLst>
            </p:cNvPr>
            <p:cNvPicPr>
              <a:picLocks noChangeAspect="1"/>
            </p:cNvPicPr>
            <p:nvPr userDrawn="1"/>
          </p:nvPicPr>
          <p:blipFill>
            <a:blip r:embed="rId3" cstate="print">
              <a:biLevel thresh="75000"/>
              <a:extLst>
                <a:ext uri="{28A0092B-C50C-407E-A947-70E740481C1C}">
                  <a14:useLocalDpi xmlns:a14="http://schemas.microsoft.com/office/drawing/2010/main" val="0"/>
                </a:ext>
              </a:extLst>
            </a:blip>
            <a:stretch>
              <a:fillRect/>
            </a:stretch>
          </p:blipFill>
          <p:spPr>
            <a:xfrm>
              <a:off x="2432336" y="711935"/>
              <a:ext cx="203200" cy="165608"/>
            </a:xfrm>
            <a:prstGeom prst="rect">
              <a:avLst/>
            </a:prstGeom>
          </p:spPr>
        </p:pic>
      </p:grpSp>
      <p:sp>
        <p:nvSpPr>
          <p:cNvPr id="11" name="Rectangle 10">
            <a:extLst>
              <a:ext uri="{FF2B5EF4-FFF2-40B4-BE49-F238E27FC236}">
                <a16:creationId xmlns:a16="http://schemas.microsoft.com/office/drawing/2014/main" id="{6ED45EE1-BF1F-4499-BC38-76A6924DF278}"/>
              </a:ext>
            </a:extLst>
          </p:cNvPr>
          <p:cNvSpPr/>
          <p:nvPr/>
        </p:nvSpPr>
        <p:spPr>
          <a:xfrm>
            <a:off x="144741" y="3001616"/>
            <a:ext cx="3139347" cy="563539"/>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Oct. 2-3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Tampa, FL</a:t>
            </a:r>
          </a:p>
          <a:p>
            <a:pPr defTabSz="457200"/>
            <a:r>
              <a:rPr lang="en-US" sz="1600" b="1" dirty="0">
                <a:solidFill>
                  <a:srgbClr val="000000"/>
                </a:solidFill>
              </a:rPr>
              <a:t>  Oct. 15-16</a:t>
            </a:r>
            <a:r>
              <a:rPr lang="en-US" sz="1600" dirty="0">
                <a:solidFill>
                  <a:srgbClr val="000000"/>
                </a:solidFill>
              </a:rPr>
              <a:t> | New York, NY</a:t>
            </a:r>
          </a:p>
          <a:p>
            <a:pPr defTabSz="457200"/>
            <a:endParaRPr lang="en-US" sz="1600" dirty="0">
              <a:solidFill>
                <a:srgbClr val="00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A098AAA-EB38-4199-AD1E-BD143EF2141C}"/>
              </a:ext>
            </a:extLst>
          </p:cNvPr>
          <p:cNvSpPr/>
          <p:nvPr/>
        </p:nvSpPr>
        <p:spPr>
          <a:xfrm>
            <a:off x="3114300" y="3001615"/>
            <a:ext cx="3139347" cy="563539"/>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  Oct. </a:t>
            </a:r>
            <a:r>
              <a:rPr lang="en-US" sz="1600" dirty="0">
                <a:solidFill>
                  <a:srgbClr val="000000"/>
                </a:solidFill>
              </a:rPr>
              <a:t>22-23 | London, UK</a:t>
            </a:r>
          </a:p>
          <a:p>
            <a:pPr defTabSz="457200"/>
            <a:r>
              <a:rPr lang="en-US" sz="1600" b="1" dirty="0">
                <a:solidFill>
                  <a:srgbClr val="000000"/>
                </a:solidFill>
              </a:rPr>
              <a:t>  Nov.</a:t>
            </a:r>
            <a:r>
              <a:rPr lang="en-US" sz="1600" dirty="0">
                <a:solidFill>
                  <a:srgbClr val="000000"/>
                </a:solidFill>
              </a:rPr>
              <a:t> 6-7 | Seattle, WA</a:t>
            </a:r>
          </a:p>
          <a:p>
            <a:pPr defTabSz="457200"/>
            <a:endParaRPr lang="en-US" sz="1600" dirty="0">
              <a:solidFill>
                <a:srgbClr val="00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7067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70088" y="1030431"/>
            <a:ext cx="5487572" cy="2238912"/>
          </a:xfrm>
          <a:prstGeom prst="rect">
            <a:avLst/>
          </a:prstGeom>
          <a:noFill/>
        </p:spPr>
        <p:txBody>
          <a:bodyPr wrap="square" lIns="0" bIns="0" rtlCol="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5560"/>
                </a:solidFill>
                <a:effectLst/>
                <a:uLnTx/>
                <a:uFillTx/>
                <a:latin typeface="Calibri" panose="020F0502020204030204"/>
                <a:ea typeface="+mn-ea"/>
                <a:cs typeface="+mn-cs"/>
              </a:rPr>
              <a:t>Expand Your Expertise in SOW. Now.</a:t>
            </a:r>
          </a:p>
          <a:p>
            <a:pPr marL="6350" marR="0" lvl="0" indent="0" algn="l" defTabSz="685783"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SOW Management Expert Class will help you:</a:t>
            </a:r>
          </a:p>
          <a:p>
            <a:pPr marL="400040" marR="0" lvl="0" indent="-171446" algn="l" defTabSz="685783"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Control costs and enhance SOW </a:t>
            </a:r>
            <a:b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project/services quality</a:t>
            </a:r>
          </a:p>
          <a:p>
            <a:pPr marL="400040" marR="0" lvl="0" indent="-171446" algn="l" defTabSz="685783" rtl="0" eaLnBrk="1" fontAlgn="auto" latinLnBrk="0" hangingPunct="1">
              <a:lnSpc>
                <a:spcPct val="100000"/>
              </a:lnSpc>
              <a:spcBef>
                <a:spcPts val="0"/>
              </a:spcBef>
              <a:spcAft>
                <a:spcPts val="0"/>
              </a:spcAft>
              <a:buClrTx/>
              <a:buSzTx/>
              <a:buFont typeface="Arial"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Establish and optimize SOW program</a:t>
            </a:r>
            <a:b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management capabilities</a:t>
            </a:r>
          </a:p>
          <a:p>
            <a:pPr marL="400040" marR="0" lvl="0" indent="-171446" algn="l" defTabSz="685783" rtl="0" eaLnBrk="1" fontAlgn="auto" latinLnBrk="0" hangingPunct="1">
              <a:lnSpc>
                <a:spcPct val="100000"/>
              </a:lnSpc>
              <a:spcBef>
                <a:spcPts val="0"/>
              </a:spcBef>
              <a:spcAft>
                <a:spcPts val="1200"/>
              </a:spcAft>
              <a:buClrTx/>
              <a:buSzTx/>
              <a:buFont typeface="Arial"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Elevate your knowledge and career</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srgbClr val="EE3124"/>
                </a:solidFill>
                <a:effectLst/>
                <a:uLnTx/>
                <a:uFillTx/>
                <a:latin typeface="Calibri" panose="020F0502020204030204"/>
                <a:ea typeface="+mn-ea"/>
                <a:cs typeface="+mn-cs"/>
              </a:rPr>
              <a:t>Register Today!</a:t>
            </a:r>
          </a:p>
        </p:txBody>
      </p:sp>
      <p:pic>
        <p:nvPicPr>
          <p:cNvPr id="6" name="Picture 5">
            <a:extLst>
              <a:ext uri="{FF2B5EF4-FFF2-40B4-BE49-F238E27FC236}">
                <a16:creationId xmlns:a16="http://schemas.microsoft.com/office/drawing/2014/main" id="{63568F91-DD54-8E40-9466-4E8307DA22E3}"/>
              </a:ext>
            </a:extLst>
          </p:cNvPr>
          <p:cNvPicPr>
            <a:picLocks noChangeAspect="1"/>
          </p:cNvPicPr>
          <p:nvPr/>
        </p:nvPicPr>
        <p:blipFill>
          <a:blip r:embed="rId3"/>
          <a:stretch>
            <a:fillRect/>
          </a:stretch>
        </p:blipFill>
        <p:spPr>
          <a:xfrm>
            <a:off x="330996" y="347472"/>
            <a:ext cx="2752725" cy="685800"/>
          </a:xfrm>
          <a:prstGeom prst="rect">
            <a:avLst/>
          </a:prstGeom>
        </p:spPr>
      </p:pic>
      <p:grpSp>
        <p:nvGrpSpPr>
          <p:cNvPr id="7" name="Group 6">
            <a:extLst>
              <a:ext uri="{FF2B5EF4-FFF2-40B4-BE49-F238E27FC236}">
                <a16:creationId xmlns:a16="http://schemas.microsoft.com/office/drawing/2014/main" id="{E6D4BD54-4768-644B-BC2B-1C61D62189C9}"/>
              </a:ext>
            </a:extLst>
          </p:cNvPr>
          <p:cNvGrpSpPr/>
          <p:nvPr/>
        </p:nvGrpSpPr>
        <p:grpSpPr>
          <a:xfrm>
            <a:off x="3086059" y="387000"/>
            <a:ext cx="3120213" cy="614014"/>
            <a:chOff x="2980555" y="336550"/>
            <a:chExt cx="3120213" cy="614014"/>
          </a:xfrm>
        </p:grpSpPr>
        <p:sp>
          <p:nvSpPr>
            <p:cNvPr id="8" name="Rectangle 7">
              <a:extLst>
                <a:ext uri="{FF2B5EF4-FFF2-40B4-BE49-F238E27FC236}">
                  <a16:creationId xmlns:a16="http://schemas.microsoft.com/office/drawing/2014/main" id="{1E775034-3B91-5F44-B320-E242B62578ED}"/>
                </a:ext>
              </a:extLst>
            </p:cNvPr>
            <p:cNvSpPr/>
            <p:nvPr/>
          </p:nvSpPr>
          <p:spPr>
            <a:xfrm>
              <a:off x="2980555" y="336550"/>
              <a:ext cx="3120213" cy="614014"/>
            </a:xfrm>
            <a:prstGeom prst="rect">
              <a:avLst/>
            </a:prstGeom>
          </p:spPr>
          <p:txBody>
            <a:bodyPr wrap="none" lIns="182880" tIns="0" rIns="0" bIns="0">
              <a:spAutoFit/>
            </a:bodyPr>
            <a:lstStyle/>
            <a:p>
              <a:pPr marL="0" marR="0" lvl="0" indent="0" algn="l" defTabSz="685783" rtl="0" eaLnBrk="1" fontAlgn="auto" latinLnBrk="0" hangingPunct="1">
                <a:lnSpc>
                  <a:spcPct val="95000"/>
                </a:lnSpc>
                <a:spcBef>
                  <a:spcPts val="0"/>
                </a:spcBef>
                <a:spcAft>
                  <a:spcPts val="0"/>
                </a:spcAft>
                <a:buClrTx/>
                <a:buSzTx/>
                <a:buFontTx/>
                <a:buNone/>
                <a:tabLst/>
                <a:defRPr/>
              </a:pPr>
              <a:r>
                <a:rPr kumimoji="0" lang="en-US" sz="1400" b="1" i="1" u="none" strike="noStrike" kern="1200" cap="none" spc="0" normalizeH="0" baseline="0" noProof="0">
                  <a:ln>
                    <a:noFill/>
                  </a:ln>
                  <a:solidFill>
                    <a:srgbClr val="EE3124"/>
                  </a:solidFill>
                  <a:effectLst/>
                  <a:uLnTx/>
                  <a:uFillTx/>
                  <a:latin typeface="Calibri" panose="020F0502020204030204"/>
                  <a:ea typeface="+mn-ea"/>
                  <a:cs typeface="+mn-cs"/>
                </a:rPr>
                <a:t>View the full schedule of classes at:</a:t>
              </a:r>
              <a:br>
                <a:rPr kumimoji="0" lang="en-US" sz="1400" b="1" i="0" u="none" strike="noStrike" kern="1200" cap="none" spc="0" normalizeH="0" baseline="0" noProof="0">
                  <a:ln>
                    <a:noFill/>
                  </a:ln>
                  <a:solidFill>
                    <a:srgbClr val="0057B7"/>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www.staffingindustry.com/certification</a:t>
              </a:r>
              <a:b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      @SIACCWP #CCWP</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Twitter_bird_BlueNoBack.eps">
              <a:extLst>
                <a:ext uri="{FF2B5EF4-FFF2-40B4-BE49-F238E27FC236}">
                  <a16:creationId xmlns:a16="http://schemas.microsoft.com/office/drawing/2014/main" id="{FE613E00-9D29-C642-9722-9E3042E54BA3}"/>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170401" y="772811"/>
              <a:ext cx="203200" cy="165608"/>
            </a:xfrm>
            <a:prstGeom prst="rect">
              <a:avLst/>
            </a:prstGeom>
          </p:spPr>
        </p:pic>
      </p:grpSp>
      <p:sp>
        <p:nvSpPr>
          <p:cNvPr id="10" name="Rectangle 9">
            <a:extLst>
              <a:ext uri="{FF2B5EF4-FFF2-40B4-BE49-F238E27FC236}">
                <a16:creationId xmlns:a16="http://schemas.microsoft.com/office/drawing/2014/main" id="{8476C14F-B7B7-4FC8-8543-ECA9D02092A6}"/>
              </a:ext>
            </a:extLst>
          </p:cNvPr>
          <p:cNvSpPr/>
          <p:nvPr/>
        </p:nvSpPr>
        <p:spPr>
          <a:xfrm>
            <a:off x="184366" y="3630218"/>
            <a:ext cx="3139347" cy="563539"/>
          </a:xfrm>
          <a:prstGeom prst="rect">
            <a:avLst/>
          </a:prstGeom>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Nov. 22-23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London, UK</a:t>
            </a:r>
          </a:p>
        </p:txBody>
      </p:sp>
    </p:spTree>
    <p:extLst>
      <p:ext uri="{BB962C8B-B14F-4D97-AF65-F5344CB8AC3E}">
        <p14:creationId xmlns:p14="http://schemas.microsoft.com/office/powerpoint/2010/main" val="23710478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3" name="object 3"/>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22247" y="402336"/>
            <a:ext cx="5931408" cy="3189656"/>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64540" y="3486150"/>
            <a:ext cx="7935595" cy="1473835"/>
          </a:xfrm>
          <a:prstGeom prst="rect">
            <a:avLst/>
          </a:prstGeom>
        </p:spPr>
        <p:txBody>
          <a:bodyPr vert="horz" wrap="square" lIns="0" tIns="12065" rIns="0" bIns="0" rtlCol="0">
            <a:spAutoFit/>
          </a:bodyPr>
          <a:lstStyle/>
          <a:p>
            <a:pPr marL="241300" marR="524510" indent="-228600">
              <a:lnSpc>
                <a:spcPct val="100000"/>
              </a:lnSpc>
              <a:spcBef>
                <a:spcPts val="95"/>
              </a:spcBef>
              <a:buClr>
                <a:srgbClr val="ED2D23"/>
              </a:buClr>
              <a:buSzPct val="90625"/>
              <a:buFont typeface="Arial"/>
              <a:buChar char="▪"/>
              <a:tabLst>
                <a:tab pos="241300" algn="l"/>
                <a:tab pos="241935" algn="l"/>
              </a:tabLst>
            </a:pPr>
            <a:r>
              <a:rPr sz="1600" spc="-5">
                <a:latin typeface="Calibri"/>
                <a:cs typeface="Calibri"/>
              </a:rPr>
              <a:t>Copies of the slides and a link </a:t>
            </a:r>
            <a:r>
              <a:rPr sz="1600" spc="-10">
                <a:latin typeface="Calibri"/>
                <a:cs typeface="Calibri"/>
              </a:rPr>
              <a:t>to </a:t>
            </a:r>
            <a:r>
              <a:rPr sz="1600" spc="-5">
                <a:latin typeface="Calibri"/>
                <a:cs typeface="Calibri"/>
              </a:rPr>
              <a:t>the audio </a:t>
            </a:r>
            <a:r>
              <a:rPr sz="1600" spc="-15">
                <a:latin typeface="Calibri"/>
                <a:cs typeface="Calibri"/>
              </a:rPr>
              <a:t>recording </a:t>
            </a:r>
            <a:r>
              <a:rPr sz="1600" spc="-5">
                <a:latin typeface="Calibri"/>
                <a:cs typeface="Calibri"/>
              </a:rPr>
              <a:t>will be </a:t>
            </a:r>
            <a:r>
              <a:rPr sz="1600" spc="-10">
                <a:latin typeface="Calibri"/>
                <a:cs typeface="Calibri"/>
              </a:rPr>
              <a:t>distributed to </a:t>
            </a:r>
            <a:r>
              <a:rPr sz="1600">
                <a:latin typeface="Calibri"/>
                <a:cs typeface="Calibri"/>
              </a:rPr>
              <a:t>all </a:t>
            </a:r>
            <a:r>
              <a:rPr sz="1600" spc="-10">
                <a:latin typeface="Calibri"/>
                <a:cs typeface="Calibri"/>
              </a:rPr>
              <a:t>attendees  </a:t>
            </a:r>
            <a:r>
              <a:rPr sz="1600" spc="-5">
                <a:latin typeface="Calibri"/>
                <a:cs typeface="Calibri"/>
              </a:rPr>
              <a:t>within 48 </a:t>
            </a:r>
            <a:r>
              <a:rPr sz="1600" spc="-15">
                <a:latin typeface="Calibri"/>
                <a:cs typeface="Calibri"/>
              </a:rPr>
              <a:t>hours </a:t>
            </a:r>
            <a:r>
              <a:rPr sz="1600" spc="-10">
                <a:latin typeface="Calibri"/>
                <a:cs typeface="Calibri"/>
              </a:rPr>
              <a:t>following </a:t>
            </a:r>
            <a:r>
              <a:rPr sz="1600" spc="-5">
                <a:latin typeface="Calibri"/>
                <a:cs typeface="Calibri"/>
              </a:rPr>
              <a:t>the</a:t>
            </a:r>
            <a:r>
              <a:rPr sz="1600" spc="25">
                <a:latin typeface="Calibri"/>
                <a:cs typeface="Calibri"/>
              </a:rPr>
              <a:t> </a:t>
            </a:r>
            <a:r>
              <a:rPr sz="1600" spc="-25">
                <a:latin typeface="Calibri"/>
                <a:cs typeface="Calibri"/>
              </a:rPr>
              <a:t>webinar.</a:t>
            </a:r>
            <a:endParaRPr sz="1600">
              <a:latin typeface="Calibri"/>
              <a:cs typeface="Calibri"/>
            </a:endParaRPr>
          </a:p>
          <a:p>
            <a:pPr marL="241300" marR="662940" indent="-228600">
              <a:lnSpc>
                <a:spcPct val="100000"/>
              </a:lnSpc>
              <a:spcBef>
                <a:spcPts val="600"/>
              </a:spcBef>
              <a:buClr>
                <a:srgbClr val="ED2D23"/>
              </a:buClr>
              <a:buSzPct val="90625"/>
              <a:buFont typeface="Arial"/>
              <a:buChar char="▪"/>
              <a:tabLst>
                <a:tab pos="241300" algn="l"/>
                <a:tab pos="241935" algn="l"/>
              </a:tabLst>
            </a:pPr>
            <a:r>
              <a:rPr sz="1600" spc="-5">
                <a:latin typeface="Calibri"/>
                <a:cs typeface="Calibri"/>
              </a:rPr>
              <a:t>A </a:t>
            </a:r>
            <a:r>
              <a:rPr sz="1600" spc="-10">
                <a:latin typeface="Calibri"/>
                <a:cs typeface="Calibri"/>
              </a:rPr>
              <a:t>replay </a:t>
            </a:r>
            <a:r>
              <a:rPr sz="1600" spc="-5">
                <a:latin typeface="Calibri"/>
                <a:cs typeface="Calibri"/>
              </a:rPr>
              <a:t>of this webinar will be </a:t>
            </a:r>
            <a:r>
              <a:rPr sz="1600" spc="-10">
                <a:latin typeface="Calibri"/>
                <a:cs typeface="Calibri"/>
              </a:rPr>
              <a:t>available </a:t>
            </a:r>
            <a:r>
              <a:rPr sz="1600" spc="-15">
                <a:latin typeface="Calibri"/>
                <a:cs typeface="Calibri"/>
              </a:rPr>
              <a:t>for </a:t>
            </a:r>
            <a:r>
              <a:rPr sz="1600" spc="-10">
                <a:latin typeface="Calibri"/>
                <a:cs typeface="Calibri"/>
              </a:rPr>
              <a:t>our CWS Council </a:t>
            </a:r>
            <a:r>
              <a:rPr sz="1600" spc="-5">
                <a:latin typeface="Calibri"/>
                <a:cs typeface="Calibri"/>
              </a:rPr>
              <a:t>and </a:t>
            </a:r>
            <a:r>
              <a:rPr sz="1600" spc="-10">
                <a:latin typeface="Calibri"/>
                <a:cs typeface="Calibri"/>
              </a:rPr>
              <a:t>Premium </a:t>
            </a:r>
            <a:r>
              <a:rPr sz="1600" spc="-15">
                <a:latin typeface="Calibri"/>
                <a:cs typeface="Calibri"/>
              </a:rPr>
              <a:t>Corporate  </a:t>
            </a:r>
            <a:r>
              <a:rPr sz="1600" spc="-10">
                <a:latin typeface="Calibri"/>
                <a:cs typeface="Calibri"/>
              </a:rPr>
              <a:t>members </a:t>
            </a:r>
            <a:r>
              <a:rPr sz="1600" spc="-5">
                <a:latin typeface="Calibri"/>
                <a:cs typeface="Calibri"/>
              </a:rPr>
              <a:t>at:</a:t>
            </a:r>
            <a:r>
              <a:rPr sz="1600" spc="20">
                <a:solidFill>
                  <a:srgbClr val="0462C1"/>
                </a:solidFill>
                <a:latin typeface="Calibri"/>
                <a:cs typeface="Calibri"/>
              </a:rPr>
              <a:t> </a:t>
            </a:r>
            <a:r>
              <a:rPr sz="1600" u="heavy" spc="-15">
                <a:solidFill>
                  <a:srgbClr val="0462C1"/>
                </a:solidFill>
                <a:uFill>
                  <a:solidFill>
                    <a:srgbClr val="0462C1"/>
                  </a:solidFill>
                </a:uFill>
                <a:latin typeface="Calibri"/>
                <a:cs typeface="Calibri"/>
                <a:hlinkClick r:id="rId5"/>
              </a:rPr>
              <a:t>www.staffingindustry.com/webinars-buyer</a:t>
            </a:r>
            <a:endParaRPr sz="1600">
              <a:latin typeface="Calibri"/>
              <a:cs typeface="Calibri"/>
            </a:endParaRPr>
          </a:p>
          <a:p>
            <a:pPr>
              <a:lnSpc>
                <a:spcPct val="100000"/>
              </a:lnSpc>
              <a:spcBef>
                <a:spcPts val="20"/>
              </a:spcBef>
            </a:pPr>
            <a:endParaRPr sz="1450">
              <a:latin typeface="Times New Roman"/>
              <a:cs typeface="Times New Roman"/>
            </a:endParaRPr>
          </a:p>
          <a:p>
            <a:pPr marL="2799080">
              <a:lnSpc>
                <a:spcPct val="100000"/>
              </a:lnSpc>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63746" y="4802428"/>
            <a:ext cx="5123180" cy="152400"/>
          </a:xfrm>
          <a:prstGeom prst="rect">
            <a:avLst/>
          </a:prstGeom>
        </p:spPr>
        <p:txBody>
          <a:bodyPr vert="horz" wrap="square" lIns="0" tIns="0" rIns="0" bIns="0" rtlCol="0">
            <a:spAutoFit/>
          </a:bodyPr>
          <a:lstStyle/>
          <a:p>
            <a:pPr>
              <a:lnSpc>
                <a:spcPts val="1140"/>
              </a:lnSpc>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44500" y="1112265"/>
            <a:ext cx="8138795" cy="2440305"/>
          </a:xfrm>
          <a:prstGeom prst="rect">
            <a:avLst/>
          </a:prstGeom>
        </p:spPr>
        <p:txBody>
          <a:bodyPr vert="horz" wrap="square" lIns="0" tIns="12700" rIns="0" bIns="0" rtlCol="0">
            <a:spAutoFit/>
          </a:bodyPr>
          <a:lstStyle/>
          <a:p>
            <a:pPr marL="12700" marR="5080">
              <a:lnSpc>
                <a:spcPct val="100000"/>
              </a:lnSpc>
              <a:spcBef>
                <a:spcPts val="100"/>
              </a:spcBef>
            </a:pPr>
            <a:r>
              <a:rPr sz="1200" spc="-5">
                <a:latin typeface="Calibri"/>
                <a:cs typeface="Calibri"/>
              </a:rPr>
              <a:t>Founded </a:t>
            </a:r>
            <a:r>
              <a:rPr sz="1200">
                <a:latin typeface="Calibri"/>
                <a:cs typeface="Calibri"/>
              </a:rPr>
              <a:t>in 1989, </a:t>
            </a:r>
            <a:r>
              <a:rPr sz="1200" spc="-5">
                <a:latin typeface="Calibri"/>
                <a:cs typeface="Calibri"/>
              </a:rPr>
              <a:t>SIA </a:t>
            </a:r>
            <a:r>
              <a:rPr sz="1200">
                <a:latin typeface="Calibri"/>
                <a:cs typeface="Calibri"/>
              </a:rPr>
              <a:t>is the global </a:t>
            </a:r>
            <a:r>
              <a:rPr sz="1200" spc="-5">
                <a:latin typeface="Calibri"/>
                <a:cs typeface="Calibri"/>
              </a:rPr>
              <a:t>advisor on </a:t>
            </a:r>
            <a:r>
              <a:rPr sz="1200" spc="-10">
                <a:latin typeface="Calibri"/>
                <a:cs typeface="Calibri"/>
              </a:rPr>
              <a:t>staffing </a:t>
            </a:r>
            <a:r>
              <a:rPr sz="1200">
                <a:latin typeface="Calibri"/>
                <a:cs typeface="Calibri"/>
              </a:rPr>
              <a:t>and </a:t>
            </a:r>
            <a:r>
              <a:rPr sz="1200" spc="-10">
                <a:latin typeface="Calibri"/>
                <a:cs typeface="Calibri"/>
              </a:rPr>
              <a:t>workforce </a:t>
            </a:r>
            <a:r>
              <a:rPr sz="1200" spc="-5">
                <a:latin typeface="Calibri"/>
                <a:cs typeface="Calibri"/>
              </a:rPr>
              <a:t>solutions. Our proprietary research </a:t>
            </a:r>
            <a:r>
              <a:rPr sz="1200" spc="-10">
                <a:latin typeface="Calibri"/>
                <a:cs typeface="Calibri"/>
              </a:rPr>
              <a:t>covers </a:t>
            </a:r>
            <a:r>
              <a:rPr sz="1200">
                <a:latin typeface="Calibri"/>
                <a:cs typeface="Calibri"/>
              </a:rPr>
              <a:t>all </a:t>
            </a:r>
            <a:r>
              <a:rPr sz="1200" spc="-5">
                <a:latin typeface="Calibri"/>
                <a:cs typeface="Calibri"/>
              </a:rPr>
              <a:t>categories </a:t>
            </a:r>
            <a:r>
              <a:rPr sz="1200">
                <a:latin typeface="Calibri"/>
                <a:cs typeface="Calibri"/>
              </a:rPr>
              <a:t>of  </a:t>
            </a:r>
            <a:r>
              <a:rPr sz="1200" spc="-5">
                <a:latin typeface="Calibri"/>
                <a:cs typeface="Calibri"/>
              </a:rPr>
              <a:t>employed </a:t>
            </a:r>
            <a:r>
              <a:rPr sz="1200">
                <a:latin typeface="Calibri"/>
                <a:cs typeface="Calibri"/>
              </a:rPr>
              <a:t>and </a:t>
            </a:r>
            <a:r>
              <a:rPr sz="1200" spc="-5">
                <a:latin typeface="Calibri"/>
                <a:cs typeface="Calibri"/>
              </a:rPr>
              <a:t>non-employed </a:t>
            </a:r>
            <a:r>
              <a:rPr sz="1200" spc="-10">
                <a:latin typeface="Calibri"/>
                <a:cs typeface="Calibri"/>
              </a:rPr>
              <a:t>work </a:t>
            </a:r>
            <a:r>
              <a:rPr sz="1200">
                <a:latin typeface="Calibri"/>
                <a:cs typeface="Calibri"/>
              </a:rPr>
              <a:t>including </a:t>
            </a:r>
            <a:r>
              <a:rPr sz="1200" spc="-5">
                <a:latin typeface="Calibri"/>
                <a:cs typeface="Calibri"/>
              </a:rPr>
              <a:t>temporary staffing, independent contracting </a:t>
            </a:r>
            <a:r>
              <a:rPr sz="1200">
                <a:latin typeface="Calibri"/>
                <a:cs typeface="Calibri"/>
              </a:rPr>
              <a:t>and other types </a:t>
            </a:r>
            <a:r>
              <a:rPr sz="1200" spc="-5">
                <a:latin typeface="Calibri"/>
                <a:cs typeface="Calibri"/>
              </a:rPr>
              <a:t>of contingent </a:t>
            </a:r>
            <a:r>
              <a:rPr sz="1200" spc="-20">
                <a:latin typeface="Calibri"/>
                <a:cs typeface="Calibri"/>
              </a:rPr>
              <a:t>labor. </a:t>
            </a:r>
            <a:r>
              <a:rPr sz="1200" spc="-30">
                <a:latin typeface="Calibri"/>
                <a:cs typeface="Calibri"/>
              </a:rPr>
              <a:t>SIA’s  </a:t>
            </a:r>
            <a:r>
              <a:rPr sz="1200" spc="-5">
                <a:latin typeface="Calibri"/>
                <a:cs typeface="Calibri"/>
              </a:rPr>
              <a:t>independent </a:t>
            </a:r>
            <a:r>
              <a:rPr sz="1200">
                <a:latin typeface="Calibri"/>
                <a:cs typeface="Calibri"/>
              </a:rPr>
              <a:t>and </a:t>
            </a:r>
            <a:r>
              <a:rPr sz="1200" spc="-5">
                <a:latin typeface="Calibri"/>
                <a:cs typeface="Calibri"/>
              </a:rPr>
              <a:t>objective analysis provides insights into </a:t>
            </a:r>
            <a:r>
              <a:rPr sz="1200">
                <a:latin typeface="Calibri"/>
                <a:cs typeface="Calibri"/>
              </a:rPr>
              <a:t>the </a:t>
            </a:r>
            <a:r>
              <a:rPr sz="1200" spc="-5">
                <a:latin typeface="Calibri"/>
                <a:cs typeface="Calibri"/>
              </a:rPr>
              <a:t>services </a:t>
            </a:r>
            <a:r>
              <a:rPr sz="1200">
                <a:latin typeface="Calibri"/>
                <a:cs typeface="Calibri"/>
              </a:rPr>
              <a:t>and </a:t>
            </a:r>
            <a:r>
              <a:rPr sz="1200" spc="-5">
                <a:latin typeface="Calibri"/>
                <a:cs typeface="Calibri"/>
              </a:rPr>
              <a:t>suppliers operating </a:t>
            </a:r>
            <a:r>
              <a:rPr sz="1200">
                <a:latin typeface="Calibri"/>
                <a:cs typeface="Calibri"/>
              </a:rPr>
              <a:t>in the </a:t>
            </a:r>
            <a:r>
              <a:rPr sz="1200" spc="-10">
                <a:latin typeface="Calibri"/>
                <a:cs typeface="Calibri"/>
              </a:rPr>
              <a:t>workforce </a:t>
            </a:r>
            <a:r>
              <a:rPr sz="1200" spc="-5">
                <a:latin typeface="Calibri"/>
                <a:cs typeface="Calibri"/>
              </a:rPr>
              <a:t>solutions </a:t>
            </a:r>
            <a:r>
              <a:rPr sz="1200" spc="-10">
                <a:latin typeface="Calibri"/>
                <a:cs typeface="Calibri"/>
              </a:rPr>
              <a:t>ecosystem  </a:t>
            </a:r>
            <a:r>
              <a:rPr sz="1200">
                <a:latin typeface="Calibri"/>
                <a:cs typeface="Calibri"/>
              </a:rPr>
              <a:t>including </a:t>
            </a:r>
            <a:r>
              <a:rPr sz="1200" spc="-10">
                <a:latin typeface="Calibri"/>
                <a:cs typeface="Calibri"/>
              </a:rPr>
              <a:t>staffing </a:t>
            </a:r>
            <a:r>
              <a:rPr sz="1200">
                <a:latin typeface="Calibri"/>
                <a:cs typeface="Calibri"/>
              </a:rPr>
              <a:t>firms, </a:t>
            </a:r>
            <a:r>
              <a:rPr sz="1200" spc="-5">
                <a:latin typeface="Calibri"/>
                <a:cs typeface="Calibri"/>
              </a:rPr>
              <a:t>managed service </a:t>
            </a:r>
            <a:r>
              <a:rPr sz="1200" spc="-10">
                <a:latin typeface="Calibri"/>
                <a:cs typeface="Calibri"/>
              </a:rPr>
              <a:t>providers, </a:t>
            </a:r>
            <a:r>
              <a:rPr sz="1200" spc="-5">
                <a:latin typeface="Calibri"/>
                <a:cs typeface="Calibri"/>
              </a:rPr>
              <a:t>recruitment </a:t>
            </a:r>
            <a:r>
              <a:rPr sz="1200" spc="-10">
                <a:latin typeface="Calibri"/>
                <a:cs typeface="Calibri"/>
              </a:rPr>
              <a:t>process </a:t>
            </a:r>
            <a:r>
              <a:rPr sz="1200" spc="-5">
                <a:latin typeface="Calibri"/>
                <a:cs typeface="Calibri"/>
              </a:rPr>
              <a:t>outsourcers, payrolling/compliance </a:t>
            </a:r>
            <a:r>
              <a:rPr sz="1200">
                <a:latin typeface="Calibri"/>
                <a:cs typeface="Calibri"/>
              </a:rPr>
              <a:t>firms and </a:t>
            </a:r>
            <a:r>
              <a:rPr sz="1200" spc="-5">
                <a:latin typeface="Calibri"/>
                <a:cs typeface="Calibri"/>
              </a:rPr>
              <a:t>talent  </a:t>
            </a:r>
            <a:r>
              <a:rPr sz="1200">
                <a:latin typeface="Calibri"/>
                <a:cs typeface="Calibri"/>
              </a:rPr>
              <a:t>acquisition </a:t>
            </a:r>
            <a:r>
              <a:rPr sz="1200" spc="-5">
                <a:latin typeface="Calibri"/>
                <a:cs typeface="Calibri"/>
              </a:rPr>
              <a:t>technology specialists such </a:t>
            </a:r>
            <a:r>
              <a:rPr sz="1200">
                <a:latin typeface="Calibri"/>
                <a:cs typeface="Calibri"/>
              </a:rPr>
              <a:t>as </a:t>
            </a:r>
            <a:r>
              <a:rPr sz="1200" spc="-5">
                <a:latin typeface="Calibri"/>
                <a:cs typeface="Calibri"/>
              </a:rPr>
              <a:t>vendor management </a:t>
            </a:r>
            <a:r>
              <a:rPr sz="1200" spc="-10">
                <a:latin typeface="Calibri"/>
                <a:cs typeface="Calibri"/>
              </a:rPr>
              <a:t>systems, </a:t>
            </a:r>
            <a:r>
              <a:rPr sz="1200">
                <a:latin typeface="Calibri"/>
                <a:cs typeface="Calibri"/>
              </a:rPr>
              <a:t>online </a:t>
            </a:r>
            <a:r>
              <a:rPr sz="1200" spc="-10">
                <a:latin typeface="Calibri"/>
                <a:cs typeface="Calibri"/>
              </a:rPr>
              <a:t>staffing </a:t>
            </a:r>
            <a:r>
              <a:rPr sz="1200" spc="-5">
                <a:latin typeface="Calibri"/>
                <a:cs typeface="Calibri"/>
              </a:rPr>
              <a:t>platforms, </a:t>
            </a:r>
            <a:r>
              <a:rPr sz="1200" spc="-10">
                <a:latin typeface="Calibri"/>
                <a:cs typeface="Calibri"/>
              </a:rPr>
              <a:t>crowdsourcing </a:t>
            </a:r>
            <a:r>
              <a:rPr sz="1200">
                <a:latin typeface="Calibri"/>
                <a:cs typeface="Calibri"/>
              </a:rPr>
              <a:t>and online work  </a:t>
            </a:r>
            <a:r>
              <a:rPr sz="1200" spc="-5">
                <a:latin typeface="Calibri"/>
                <a:cs typeface="Calibri"/>
              </a:rPr>
              <a:t>services. </a:t>
            </a:r>
            <a:r>
              <a:rPr sz="1200" spc="-25">
                <a:latin typeface="Calibri"/>
                <a:cs typeface="Calibri"/>
              </a:rPr>
              <a:t>We </a:t>
            </a:r>
            <a:r>
              <a:rPr sz="1200">
                <a:latin typeface="Calibri"/>
                <a:cs typeface="Calibri"/>
              </a:rPr>
              <a:t>also </a:t>
            </a:r>
            <a:r>
              <a:rPr sz="1200" spc="-5">
                <a:latin typeface="Calibri"/>
                <a:cs typeface="Calibri"/>
              </a:rPr>
              <a:t>provide training </a:t>
            </a:r>
            <a:r>
              <a:rPr sz="1200">
                <a:latin typeface="Calibri"/>
                <a:cs typeface="Calibri"/>
              </a:rPr>
              <a:t>and </a:t>
            </a:r>
            <a:r>
              <a:rPr sz="1200" spc="-5">
                <a:latin typeface="Calibri"/>
                <a:cs typeface="Calibri"/>
              </a:rPr>
              <a:t>accreditation with </a:t>
            </a:r>
            <a:r>
              <a:rPr sz="1200">
                <a:latin typeface="Calibri"/>
                <a:cs typeface="Calibri"/>
              </a:rPr>
              <a:t>our </a:t>
            </a:r>
            <a:r>
              <a:rPr sz="1200" spc="-5">
                <a:latin typeface="Calibri"/>
                <a:cs typeface="Calibri"/>
              </a:rPr>
              <a:t>unique </a:t>
            </a:r>
            <a:r>
              <a:rPr sz="1200">
                <a:latin typeface="Calibri"/>
                <a:cs typeface="Calibri"/>
              </a:rPr>
              <a:t>Certified </a:t>
            </a:r>
            <a:r>
              <a:rPr sz="1200" spc="-5">
                <a:latin typeface="Calibri"/>
                <a:cs typeface="Calibri"/>
              </a:rPr>
              <a:t>Contingent </a:t>
            </a:r>
            <a:r>
              <a:rPr sz="1200" spc="-15">
                <a:latin typeface="Calibri"/>
                <a:cs typeface="Calibri"/>
              </a:rPr>
              <a:t>Workforce </a:t>
            </a:r>
            <a:r>
              <a:rPr sz="1200" spc="-5">
                <a:latin typeface="Calibri"/>
                <a:cs typeface="Calibri"/>
              </a:rPr>
              <a:t>Professional (CCWP)</a:t>
            </a:r>
            <a:r>
              <a:rPr sz="1200" spc="-45">
                <a:latin typeface="Calibri"/>
                <a:cs typeface="Calibri"/>
              </a:rPr>
              <a:t> </a:t>
            </a:r>
            <a:r>
              <a:rPr sz="1200" spc="-5">
                <a:latin typeface="Calibri"/>
                <a:cs typeface="Calibri"/>
              </a:rPr>
              <a:t>program.</a:t>
            </a:r>
            <a:endParaRPr sz="1200">
              <a:latin typeface="Calibri"/>
              <a:cs typeface="Calibri"/>
            </a:endParaRPr>
          </a:p>
          <a:p>
            <a:pPr>
              <a:lnSpc>
                <a:spcPct val="100000"/>
              </a:lnSpc>
              <a:spcBef>
                <a:spcPts val="5"/>
              </a:spcBef>
            </a:pPr>
            <a:endParaRPr sz="1250">
              <a:latin typeface="Times New Roman"/>
              <a:cs typeface="Times New Roman"/>
            </a:endParaRPr>
          </a:p>
          <a:p>
            <a:pPr marL="12700">
              <a:lnSpc>
                <a:spcPct val="100000"/>
              </a:lnSpc>
            </a:pPr>
            <a:r>
              <a:rPr sz="1200" spc="-10">
                <a:latin typeface="Calibri"/>
                <a:cs typeface="Calibri"/>
              </a:rPr>
              <a:t>Known for </a:t>
            </a:r>
            <a:r>
              <a:rPr sz="1200">
                <a:latin typeface="Calibri"/>
                <a:cs typeface="Calibri"/>
              </a:rPr>
              <a:t>our </a:t>
            </a:r>
            <a:r>
              <a:rPr sz="1200" spc="-5">
                <a:latin typeface="Calibri"/>
                <a:cs typeface="Calibri"/>
              </a:rPr>
              <a:t>award-winning </a:t>
            </a:r>
            <a:r>
              <a:rPr sz="1200" spc="-10">
                <a:latin typeface="Calibri"/>
                <a:cs typeface="Calibri"/>
              </a:rPr>
              <a:t>content, </a:t>
            </a:r>
            <a:r>
              <a:rPr sz="1200" spc="-5">
                <a:latin typeface="Calibri"/>
                <a:cs typeface="Calibri"/>
              </a:rPr>
              <a:t>data, support tools, publications, </a:t>
            </a:r>
            <a:r>
              <a:rPr sz="1200" spc="-10">
                <a:latin typeface="Calibri"/>
                <a:cs typeface="Calibri"/>
              </a:rPr>
              <a:t>executive conferences </a:t>
            </a:r>
            <a:r>
              <a:rPr sz="1200">
                <a:latin typeface="Calibri"/>
                <a:cs typeface="Calibri"/>
              </a:rPr>
              <a:t>and </a:t>
            </a:r>
            <a:r>
              <a:rPr sz="1200" spc="-5">
                <a:latin typeface="Calibri"/>
                <a:cs typeface="Calibri"/>
              </a:rPr>
              <a:t>events, </a:t>
            </a:r>
            <a:r>
              <a:rPr sz="1200" spc="-10">
                <a:latin typeface="Calibri"/>
                <a:cs typeface="Calibri"/>
              </a:rPr>
              <a:t>we </a:t>
            </a:r>
            <a:r>
              <a:rPr sz="1200">
                <a:latin typeface="Calibri"/>
                <a:cs typeface="Calibri"/>
              </a:rPr>
              <a:t>help both</a:t>
            </a:r>
            <a:r>
              <a:rPr sz="1200" spc="30">
                <a:latin typeface="Calibri"/>
                <a:cs typeface="Calibri"/>
              </a:rPr>
              <a:t> </a:t>
            </a:r>
            <a:r>
              <a:rPr sz="1200" spc="-5">
                <a:latin typeface="Calibri"/>
                <a:cs typeface="Calibri"/>
              </a:rPr>
              <a:t>suppliers</a:t>
            </a:r>
            <a:endParaRPr sz="1200">
              <a:latin typeface="Calibri"/>
              <a:cs typeface="Calibri"/>
            </a:endParaRPr>
          </a:p>
          <a:p>
            <a:pPr marL="12700">
              <a:lnSpc>
                <a:spcPct val="100000"/>
              </a:lnSpc>
            </a:pPr>
            <a:r>
              <a:rPr sz="1200">
                <a:latin typeface="Calibri"/>
                <a:cs typeface="Calibri"/>
              </a:rPr>
              <a:t>and </a:t>
            </a:r>
            <a:r>
              <a:rPr sz="1200" spc="-10">
                <a:latin typeface="Calibri"/>
                <a:cs typeface="Calibri"/>
              </a:rPr>
              <a:t>buyers </a:t>
            </a:r>
            <a:r>
              <a:rPr sz="1200" spc="-5">
                <a:latin typeface="Calibri"/>
                <a:cs typeface="Calibri"/>
              </a:rPr>
              <a:t>of </a:t>
            </a:r>
            <a:r>
              <a:rPr sz="1200" spc="-10">
                <a:latin typeface="Calibri"/>
                <a:cs typeface="Calibri"/>
              </a:rPr>
              <a:t>workforce </a:t>
            </a:r>
            <a:r>
              <a:rPr sz="1200" spc="-5">
                <a:latin typeface="Calibri"/>
                <a:cs typeface="Calibri"/>
              </a:rPr>
              <a:t>solutions </a:t>
            </a:r>
            <a:r>
              <a:rPr sz="1200" spc="-10">
                <a:latin typeface="Calibri"/>
                <a:cs typeface="Calibri"/>
              </a:rPr>
              <a:t>make better-informed </a:t>
            </a:r>
            <a:r>
              <a:rPr sz="1200">
                <a:latin typeface="Calibri"/>
                <a:cs typeface="Calibri"/>
              </a:rPr>
              <a:t>decisions </a:t>
            </a:r>
            <a:r>
              <a:rPr sz="1200" spc="-5">
                <a:latin typeface="Calibri"/>
                <a:cs typeface="Calibri"/>
              </a:rPr>
              <a:t>that </a:t>
            </a:r>
            <a:r>
              <a:rPr sz="1200" spc="-10">
                <a:latin typeface="Calibri"/>
                <a:cs typeface="Calibri"/>
              </a:rPr>
              <a:t>improve </a:t>
            </a:r>
            <a:r>
              <a:rPr sz="1200" spc="-5">
                <a:latin typeface="Calibri"/>
                <a:cs typeface="Calibri"/>
              </a:rPr>
              <a:t>business results </a:t>
            </a:r>
            <a:r>
              <a:rPr sz="1200">
                <a:latin typeface="Calibri"/>
                <a:cs typeface="Calibri"/>
              </a:rPr>
              <a:t>and </a:t>
            </a:r>
            <a:r>
              <a:rPr sz="1200" spc="-5">
                <a:latin typeface="Calibri"/>
                <a:cs typeface="Calibri"/>
              </a:rPr>
              <a:t>minimize</a:t>
            </a:r>
            <a:r>
              <a:rPr sz="1200" spc="-20">
                <a:latin typeface="Calibri"/>
                <a:cs typeface="Calibri"/>
              </a:rPr>
              <a:t> </a:t>
            </a:r>
            <a:r>
              <a:rPr sz="1200" spc="-5">
                <a:latin typeface="Calibri"/>
                <a:cs typeface="Calibri"/>
              </a:rPr>
              <a:t>risk.</a:t>
            </a:r>
            <a:endParaRPr sz="1200">
              <a:latin typeface="Calibri"/>
              <a:cs typeface="Calibri"/>
            </a:endParaRPr>
          </a:p>
          <a:p>
            <a:pPr marL="12700" marR="311150">
              <a:lnSpc>
                <a:spcPct val="100000"/>
              </a:lnSpc>
            </a:pPr>
            <a:r>
              <a:rPr sz="1200">
                <a:latin typeface="Calibri"/>
                <a:cs typeface="Calibri"/>
              </a:rPr>
              <a:t>As a </a:t>
            </a:r>
            <a:r>
              <a:rPr sz="1200" spc="-5">
                <a:latin typeface="Calibri"/>
                <a:cs typeface="Calibri"/>
              </a:rPr>
              <a:t>division of </a:t>
            </a:r>
            <a:r>
              <a:rPr sz="1200">
                <a:latin typeface="Calibri"/>
                <a:cs typeface="Calibri"/>
              </a:rPr>
              <a:t>the </a:t>
            </a:r>
            <a:r>
              <a:rPr sz="1200" spc="-5">
                <a:latin typeface="Calibri"/>
                <a:cs typeface="Calibri"/>
              </a:rPr>
              <a:t>international business </a:t>
            </a:r>
            <a:r>
              <a:rPr sz="1200">
                <a:latin typeface="Calibri"/>
                <a:cs typeface="Calibri"/>
              </a:rPr>
              <a:t>media </a:t>
            </a:r>
            <a:r>
              <a:rPr sz="1200" spc="-20">
                <a:latin typeface="Calibri"/>
                <a:cs typeface="Calibri"/>
              </a:rPr>
              <a:t>company, </a:t>
            </a:r>
            <a:r>
              <a:rPr sz="1200" spc="-10">
                <a:latin typeface="Calibri"/>
                <a:cs typeface="Calibri"/>
              </a:rPr>
              <a:t>Crain </a:t>
            </a:r>
            <a:r>
              <a:rPr sz="1200" spc="-5">
                <a:latin typeface="Calibri"/>
                <a:cs typeface="Calibri"/>
              </a:rPr>
              <a:t>Communications Inc., </a:t>
            </a:r>
            <a:r>
              <a:rPr sz="1200">
                <a:latin typeface="Calibri"/>
                <a:cs typeface="Calibri"/>
              </a:rPr>
              <a:t>SIA is </a:t>
            </a:r>
            <a:r>
              <a:rPr sz="1200" spc="-5">
                <a:latin typeface="Calibri"/>
                <a:cs typeface="Calibri"/>
              </a:rPr>
              <a:t>headquartered </a:t>
            </a:r>
            <a:r>
              <a:rPr sz="1200">
                <a:latin typeface="Calibri"/>
                <a:cs typeface="Calibri"/>
              </a:rPr>
              <a:t>in </a:t>
            </a:r>
            <a:r>
              <a:rPr sz="1200" spc="-5">
                <a:latin typeface="Calibri"/>
                <a:cs typeface="Calibri"/>
              </a:rPr>
              <a:t>Mountain </a:t>
            </a:r>
            <a:r>
              <a:rPr sz="1200" spc="-25">
                <a:latin typeface="Calibri"/>
                <a:cs typeface="Calibri"/>
              </a:rPr>
              <a:t>View,  </a:t>
            </a:r>
            <a:r>
              <a:rPr sz="1200" spc="-5">
                <a:latin typeface="Calibri"/>
                <a:cs typeface="Calibri"/>
              </a:rPr>
              <a:t>California, with offices </a:t>
            </a:r>
            <a:r>
              <a:rPr sz="1200">
                <a:latin typeface="Calibri"/>
                <a:cs typeface="Calibri"/>
              </a:rPr>
              <a:t>in </a:t>
            </a:r>
            <a:r>
              <a:rPr sz="1200" spc="-5">
                <a:latin typeface="Calibri"/>
                <a:cs typeface="Calibri"/>
              </a:rPr>
              <a:t>London,</a:t>
            </a:r>
            <a:r>
              <a:rPr sz="1200" spc="-65">
                <a:latin typeface="Calibri"/>
                <a:cs typeface="Calibri"/>
              </a:rPr>
              <a:t> </a:t>
            </a:r>
            <a:r>
              <a:rPr sz="1200">
                <a:latin typeface="Calibri"/>
                <a:cs typeface="Calibri"/>
              </a:rPr>
              <a:t>England.</a:t>
            </a:r>
          </a:p>
          <a:p>
            <a:pPr>
              <a:lnSpc>
                <a:spcPct val="100000"/>
              </a:lnSpc>
              <a:spcBef>
                <a:spcPts val="5"/>
              </a:spcBef>
            </a:pPr>
            <a:endParaRPr sz="1500">
              <a:latin typeface="Times New Roman"/>
              <a:cs typeface="Times New Roman"/>
            </a:endParaRPr>
          </a:p>
          <a:p>
            <a:pPr marL="12700">
              <a:lnSpc>
                <a:spcPct val="100000"/>
              </a:lnSpc>
            </a:pPr>
            <a:r>
              <a:rPr sz="1200" spc="-10">
                <a:latin typeface="Calibri"/>
                <a:cs typeface="Calibri"/>
              </a:rPr>
              <a:t>For </a:t>
            </a:r>
            <a:r>
              <a:rPr sz="1200" spc="-5">
                <a:latin typeface="Calibri"/>
                <a:cs typeface="Calibri"/>
              </a:rPr>
              <a:t>more information:</a:t>
            </a:r>
            <a:r>
              <a:rPr sz="1200" spc="-20">
                <a:latin typeface="Calibri"/>
                <a:cs typeface="Calibri"/>
              </a:rPr>
              <a:t> </a:t>
            </a:r>
            <a:r>
              <a:rPr sz="1200" i="1" u="sng" spc="-15">
                <a:solidFill>
                  <a:srgbClr val="0462C1"/>
                </a:solidFill>
                <a:uFill>
                  <a:solidFill>
                    <a:srgbClr val="0462C1"/>
                  </a:solidFill>
                </a:uFill>
                <a:latin typeface="Calibri"/>
                <a:cs typeface="Calibri"/>
                <a:hlinkClick r:id="rId4"/>
              </a:rPr>
              <a:t>www.staffingindustry.com</a:t>
            </a:r>
            <a:endParaRPr sz="1200">
              <a:latin typeface="Calibri"/>
              <a:cs typeface="Calibri"/>
            </a:endParaRPr>
          </a:p>
        </p:txBody>
      </p:sp>
      <p:sp>
        <p:nvSpPr>
          <p:cNvPr id="7" name="object 7"/>
          <p:cNvSpPr txBox="1"/>
          <p:nvPr/>
        </p:nvSpPr>
        <p:spPr>
          <a:xfrm>
            <a:off x="5128998" y="3710127"/>
            <a:ext cx="782955" cy="208279"/>
          </a:xfrm>
          <a:prstGeom prst="rect">
            <a:avLst/>
          </a:prstGeom>
        </p:spPr>
        <p:txBody>
          <a:bodyPr vert="horz" wrap="square" lIns="0" tIns="12700" rIns="0" bIns="0" rtlCol="0">
            <a:spAutoFit/>
          </a:bodyPr>
          <a:lstStyle/>
          <a:p>
            <a:pPr marL="12700">
              <a:lnSpc>
                <a:spcPct val="100000"/>
              </a:lnSpc>
              <a:spcBef>
                <a:spcPts val="100"/>
              </a:spcBef>
            </a:pPr>
            <a:r>
              <a:rPr sz="1200" spc="-5">
                <a:latin typeface="Calibri"/>
                <a:cs typeface="Calibri"/>
              </a:rPr>
              <a:t>@SIA</a:t>
            </a:r>
            <a:r>
              <a:rPr sz="1200">
                <a:latin typeface="Calibri"/>
                <a:cs typeface="Calibri"/>
              </a:rPr>
              <a:t>nal</a:t>
            </a:r>
            <a:r>
              <a:rPr sz="1200" spc="-15">
                <a:latin typeface="Calibri"/>
                <a:cs typeface="Calibri"/>
              </a:rPr>
              <a:t>ys</a:t>
            </a:r>
            <a:r>
              <a:rPr sz="1200">
                <a:latin typeface="Calibri"/>
                <a:cs typeface="Calibri"/>
              </a:rPr>
              <a:t>ts</a:t>
            </a:r>
          </a:p>
        </p:txBody>
      </p:sp>
      <p:sp>
        <p:nvSpPr>
          <p:cNvPr id="8" name="object 8"/>
          <p:cNvSpPr txBox="1"/>
          <p:nvPr/>
        </p:nvSpPr>
        <p:spPr>
          <a:xfrm>
            <a:off x="444500" y="3710127"/>
            <a:ext cx="4467225" cy="391160"/>
          </a:xfrm>
          <a:prstGeom prst="rect">
            <a:avLst/>
          </a:prstGeom>
        </p:spPr>
        <p:txBody>
          <a:bodyPr vert="horz" wrap="square" lIns="0" tIns="12700" rIns="0" bIns="0" rtlCol="0">
            <a:spAutoFit/>
          </a:bodyPr>
          <a:lstStyle/>
          <a:p>
            <a:pPr marL="12700" marR="5080">
              <a:lnSpc>
                <a:spcPct val="100000"/>
              </a:lnSpc>
              <a:spcBef>
                <a:spcPts val="100"/>
              </a:spcBef>
            </a:pPr>
            <a:r>
              <a:rPr sz="1200" spc="-10">
                <a:latin typeface="Calibri"/>
                <a:cs typeface="Calibri"/>
              </a:rPr>
              <a:t>For </a:t>
            </a:r>
            <a:r>
              <a:rPr sz="1200">
                <a:latin typeface="Calibri"/>
                <a:cs typeface="Calibri"/>
              </a:rPr>
              <a:t>global </a:t>
            </a:r>
            <a:r>
              <a:rPr sz="1200" spc="-10">
                <a:latin typeface="Calibri"/>
                <a:cs typeface="Calibri"/>
              </a:rPr>
              <a:t>coverage across </a:t>
            </a:r>
            <a:r>
              <a:rPr sz="1200">
                <a:latin typeface="Calibri"/>
                <a:cs typeface="Calibri"/>
              </a:rPr>
              <a:t>the </a:t>
            </a:r>
            <a:r>
              <a:rPr sz="1200" spc="-10">
                <a:latin typeface="Calibri"/>
                <a:cs typeface="Calibri"/>
              </a:rPr>
              <a:t>workforce </a:t>
            </a:r>
            <a:r>
              <a:rPr sz="1200" spc="-5">
                <a:latin typeface="Calibri"/>
                <a:cs typeface="Calibri"/>
              </a:rPr>
              <a:t>solutions </a:t>
            </a:r>
            <a:r>
              <a:rPr sz="1200" spc="-10">
                <a:latin typeface="Calibri"/>
                <a:cs typeface="Calibri"/>
              </a:rPr>
              <a:t>ecosystem, </a:t>
            </a:r>
            <a:r>
              <a:rPr sz="1200" spc="-5">
                <a:latin typeface="Calibri"/>
                <a:cs typeface="Calibri"/>
              </a:rPr>
              <a:t>follow </a:t>
            </a:r>
            <a:r>
              <a:rPr sz="1200">
                <a:latin typeface="Calibri"/>
                <a:cs typeface="Calibri"/>
              </a:rPr>
              <a:t>us  and </a:t>
            </a:r>
            <a:r>
              <a:rPr sz="1200" spc="-5">
                <a:latin typeface="Calibri"/>
                <a:cs typeface="Calibri"/>
              </a:rPr>
              <a:t>connect</a:t>
            </a:r>
            <a:r>
              <a:rPr sz="1200" spc="-25">
                <a:latin typeface="Calibri"/>
                <a:cs typeface="Calibri"/>
              </a:rPr>
              <a:t> </a:t>
            </a:r>
            <a:r>
              <a:rPr sz="1200">
                <a:latin typeface="Calibri"/>
                <a:cs typeface="Calibri"/>
              </a:rPr>
              <a:t>via</a:t>
            </a:r>
          </a:p>
        </p:txBody>
      </p:sp>
      <p:sp>
        <p:nvSpPr>
          <p:cNvPr id="9" name="object 9"/>
          <p:cNvSpPr/>
          <p:nvPr/>
        </p:nvSpPr>
        <p:spPr>
          <a:xfrm>
            <a:off x="4931664" y="3749170"/>
            <a:ext cx="196596" cy="15518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507236" y="3936491"/>
            <a:ext cx="152400" cy="1524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754123" y="3938015"/>
            <a:ext cx="187451" cy="16001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994916" y="3938015"/>
            <a:ext cx="705612" cy="15849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788920" y="3938015"/>
            <a:ext cx="164592" cy="164591"/>
          </a:xfrm>
          <a:prstGeom prst="rect">
            <a:avLst/>
          </a:prstGeom>
          <a:blipFill>
            <a:blip r:embed="rId9"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444500" y="525526"/>
            <a:ext cx="4766310" cy="391160"/>
          </a:xfrm>
          <a:prstGeom prst="rect">
            <a:avLst/>
          </a:prstGeom>
        </p:spPr>
        <p:txBody>
          <a:bodyPr vert="horz" wrap="square" lIns="0" tIns="12700" rIns="0" bIns="0" rtlCol="0">
            <a:spAutoFit/>
          </a:bodyPr>
          <a:lstStyle/>
          <a:p>
            <a:pPr marL="12700">
              <a:lnSpc>
                <a:spcPct val="100000"/>
              </a:lnSpc>
              <a:spcBef>
                <a:spcPts val="100"/>
              </a:spcBef>
            </a:pPr>
            <a:r>
              <a:rPr spc="-5"/>
              <a:t>About </a:t>
            </a:r>
            <a:r>
              <a:rPr spc="-10"/>
              <a:t>Staffing Industry Analysts</a:t>
            </a:r>
            <a:r>
              <a:rPr spc="65"/>
              <a:t> </a:t>
            </a:r>
            <a:r>
              <a:rPr spc="-5"/>
              <a:t>(SIA)</a:t>
            </a:r>
          </a:p>
        </p:txBody>
      </p:sp>
      <p:sp>
        <p:nvSpPr>
          <p:cNvPr id="15" name="object 15"/>
          <p:cNvSpPr/>
          <p:nvPr/>
        </p:nvSpPr>
        <p:spPr>
          <a:xfrm>
            <a:off x="0" y="4498847"/>
            <a:ext cx="9144000" cy="645160"/>
          </a:xfrm>
          <a:custGeom>
            <a:avLst/>
            <a:gdLst/>
            <a:ahLst/>
            <a:cxnLst/>
            <a:rect l="l" t="t" r="r" b="b"/>
            <a:pathLst>
              <a:path w="9144000" h="645160">
                <a:moveTo>
                  <a:pt x="9144000" y="644650"/>
                </a:moveTo>
                <a:lnTo>
                  <a:pt x="9144000" y="0"/>
                </a:lnTo>
                <a:lnTo>
                  <a:pt x="0" y="0"/>
                </a:lnTo>
                <a:lnTo>
                  <a:pt x="0" y="644650"/>
                </a:lnTo>
                <a:lnTo>
                  <a:pt x="9144000" y="644650"/>
                </a:lnTo>
                <a:close/>
              </a:path>
            </a:pathLst>
          </a:custGeom>
          <a:solidFill>
            <a:srgbClr val="FFFFFF"/>
          </a:solidFill>
        </p:spPr>
        <p:txBody>
          <a:bodyPr wrap="square" lIns="0" tIns="0" rIns="0" bIns="0" rtlCol="0"/>
          <a:lstStyle/>
          <a:p>
            <a:endParaRPr/>
          </a:p>
        </p:txBody>
      </p:sp>
      <p:sp>
        <p:nvSpPr>
          <p:cNvPr id="16" name="object 16"/>
          <p:cNvSpPr txBox="1"/>
          <p:nvPr/>
        </p:nvSpPr>
        <p:spPr>
          <a:xfrm>
            <a:off x="444500" y="4534915"/>
            <a:ext cx="8202295" cy="421640"/>
          </a:xfrm>
          <a:prstGeom prst="rect">
            <a:avLst/>
          </a:prstGeom>
        </p:spPr>
        <p:txBody>
          <a:bodyPr vert="horz" wrap="square" lIns="0" tIns="12065" rIns="0" bIns="0" rtlCol="0">
            <a:spAutoFit/>
          </a:bodyPr>
          <a:lstStyle/>
          <a:p>
            <a:pPr marL="12700">
              <a:lnSpc>
                <a:spcPct val="100000"/>
              </a:lnSpc>
              <a:spcBef>
                <a:spcPts val="95"/>
              </a:spcBef>
            </a:pPr>
            <a:r>
              <a:rPr sz="700" spc="-5">
                <a:latin typeface="Calibri"/>
                <a:cs typeface="Calibri"/>
              </a:rPr>
              <a:t>PROPRIETARY DATA, DO </a:t>
            </a:r>
            <a:r>
              <a:rPr sz="700" spc="-10">
                <a:latin typeface="Calibri"/>
                <a:cs typeface="Calibri"/>
              </a:rPr>
              <a:t>NOT </a:t>
            </a:r>
            <a:r>
              <a:rPr sz="700" spc="-5">
                <a:latin typeface="Calibri"/>
                <a:cs typeface="Calibri"/>
              </a:rPr>
              <a:t>DISTRIBUTE OUTSIDE </a:t>
            </a:r>
            <a:r>
              <a:rPr sz="700" spc="-10">
                <a:latin typeface="Calibri"/>
                <a:cs typeface="Calibri"/>
              </a:rPr>
              <a:t>YOUR </a:t>
            </a:r>
            <a:r>
              <a:rPr sz="700" spc="-5">
                <a:latin typeface="Calibri"/>
                <a:cs typeface="Calibri"/>
              </a:rPr>
              <a:t>ORGANIZATION. Your </a:t>
            </a:r>
            <a:r>
              <a:rPr sz="700" spc="-10">
                <a:latin typeface="Calibri"/>
                <a:cs typeface="Calibri"/>
              </a:rPr>
              <a:t>company’s </a:t>
            </a:r>
            <a:r>
              <a:rPr sz="700" spc="-5">
                <a:latin typeface="Calibri"/>
                <a:cs typeface="Calibri"/>
              </a:rPr>
              <a:t>use of </a:t>
            </a:r>
            <a:r>
              <a:rPr sz="700" spc="-10">
                <a:latin typeface="Calibri"/>
                <a:cs typeface="Calibri"/>
              </a:rPr>
              <a:t>this </a:t>
            </a:r>
            <a:r>
              <a:rPr sz="700" spc="-5">
                <a:latin typeface="Calibri"/>
                <a:cs typeface="Calibri"/>
              </a:rPr>
              <a:t>report </a:t>
            </a:r>
            <a:r>
              <a:rPr sz="700" spc="-10">
                <a:latin typeface="Calibri"/>
                <a:cs typeface="Calibri"/>
              </a:rPr>
              <a:t>precludes distribution </a:t>
            </a:r>
            <a:r>
              <a:rPr sz="700" spc="-5">
                <a:latin typeface="Calibri"/>
                <a:cs typeface="Calibri"/>
              </a:rPr>
              <a:t>of </a:t>
            </a:r>
            <a:r>
              <a:rPr sz="700" spc="5">
                <a:latin typeface="Calibri"/>
                <a:cs typeface="Calibri"/>
              </a:rPr>
              <a:t>its </a:t>
            </a:r>
            <a:r>
              <a:rPr sz="700" spc="-5">
                <a:latin typeface="Calibri"/>
                <a:cs typeface="Calibri"/>
              </a:rPr>
              <a:t>contents, in </a:t>
            </a:r>
            <a:r>
              <a:rPr sz="700" spc="-10">
                <a:latin typeface="Calibri"/>
                <a:cs typeface="Calibri"/>
              </a:rPr>
              <a:t>whole </a:t>
            </a:r>
            <a:r>
              <a:rPr sz="700" spc="-5">
                <a:latin typeface="Calibri"/>
                <a:cs typeface="Calibri"/>
              </a:rPr>
              <a:t>or in </a:t>
            </a:r>
            <a:r>
              <a:rPr sz="700" spc="-10">
                <a:latin typeface="Calibri"/>
                <a:cs typeface="Calibri"/>
              </a:rPr>
              <a:t>part, to </a:t>
            </a:r>
            <a:r>
              <a:rPr sz="700" spc="-5">
                <a:latin typeface="Calibri"/>
                <a:cs typeface="Calibri"/>
              </a:rPr>
              <a:t>other companies or </a:t>
            </a:r>
            <a:r>
              <a:rPr sz="700" spc="-10">
                <a:latin typeface="Calibri"/>
                <a:cs typeface="Calibri"/>
              </a:rPr>
              <a:t>individuals outside </a:t>
            </a:r>
            <a:r>
              <a:rPr sz="700" spc="-5">
                <a:latin typeface="Calibri"/>
                <a:cs typeface="Calibri"/>
              </a:rPr>
              <a:t>your</a:t>
            </a:r>
            <a:r>
              <a:rPr sz="700" spc="-105">
                <a:latin typeface="Calibri"/>
                <a:cs typeface="Calibri"/>
              </a:rPr>
              <a:t> </a:t>
            </a:r>
            <a:r>
              <a:rPr sz="700" spc="-5">
                <a:latin typeface="Calibri"/>
                <a:cs typeface="Calibri"/>
              </a:rPr>
              <a:t>organization</a:t>
            </a:r>
            <a:endParaRPr sz="700">
              <a:latin typeface="Calibri"/>
              <a:cs typeface="Calibri"/>
            </a:endParaRPr>
          </a:p>
          <a:p>
            <a:pPr marL="12700">
              <a:lnSpc>
                <a:spcPct val="100000"/>
              </a:lnSpc>
              <a:spcBef>
                <a:spcPts val="5"/>
              </a:spcBef>
            </a:pPr>
            <a:r>
              <a:rPr sz="700" spc="-5">
                <a:latin typeface="Calibri"/>
                <a:cs typeface="Calibri"/>
              </a:rPr>
              <a:t>in </a:t>
            </a:r>
            <a:r>
              <a:rPr sz="700" spc="-10">
                <a:latin typeface="Calibri"/>
                <a:cs typeface="Calibri"/>
              </a:rPr>
              <a:t>any </a:t>
            </a:r>
            <a:r>
              <a:rPr sz="700" spc="-5">
                <a:latin typeface="Calibri"/>
                <a:cs typeface="Calibri"/>
              </a:rPr>
              <a:t>form – electronic, </a:t>
            </a:r>
            <a:r>
              <a:rPr sz="700" spc="-10">
                <a:latin typeface="Calibri"/>
                <a:cs typeface="Calibri"/>
              </a:rPr>
              <a:t>written </a:t>
            </a:r>
            <a:r>
              <a:rPr sz="700" spc="-5">
                <a:latin typeface="Calibri"/>
                <a:cs typeface="Calibri"/>
              </a:rPr>
              <a:t>or verbal – </a:t>
            </a:r>
            <a:r>
              <a:rPr sz="700" spc="-10">
                <a:latin typeface="Calibri"/>
                <a:cs typeface="Calibri"/>
              </a:rPr>
              <a:t>without the </a:t>
            </a:r>
            <a:r>
              <a:rPr sz="700" spc="-5">
                <a:latin typeface="Calibri"/>
                <a:cs typeface="Calibri"/>
              </a:rPr>
              <a:t>express </a:t>
            </a:r>
            <a:r>
              <a:rPr sz="700" spc="-10">
                <a:latin typeface="Calibri"/>
                <a:cs typeface="Calibri"/>
              </a:rPr>
              <a:t>written </a:t>
            </a:r>
            <a:r>
              <a:rPr sz="700" spc="-5">
                <a:latin typeface="Calibri"/>
                <a:cs typeface="Calibri"/>
              </a:rPr>
              <a:t>permission of Staffing </a:t>
            </a:r>
            <a:r>
              <a:rPr sz="700" spc="-10">
                <a:latin typeface="Calibri"/>
                <a:cs typeface="Calibri"/>
              </a:rPr>
              <a:t>Industry </a:t>
            </a:r>
            <a:r>
              <a:rPr sz="700" spc="-5">
                <a:latin typeface="Calibri"/>
                <a:cs typeface="Calibri"/>
              </a:rPr>
              <a:t>Analysts. It is </a:t>
            </a:r>
            <a:r>
              <a:rPr sz="700" spc="-10">
                <a:latin typeface="Calibri"/>
                <a:cs typeface="Calibri"/>
              </a:rPr>
              <a:t>your </a:t>
            </a:r>
            <a:r>
              <a:rPr sz="700" spc="-5">
                <a:latin typeface="Calibri"/>
                <a:cs typeface="Calibri"/>
              </a:rPr>
              <a:t>organization’s </a:t>
            </a:r>
            <a:r>
              <a:rPr sz="700" spc="-10">
                <a:latin typeface="Calibri"/>
                <a:cs typeface="Calibri"/>
              </a:rPr>
              <a:t>responsibility </a:t>
            </a:r>
            <a:r>
              <a:rPr sz="700" spc="-5">
                <a:latin typeface="Calibri"/>
                <a:cs typeface="Calibri"/>
              </a:rPr>
              <a:t>to </a:t>
            </a:r>
            <a:r>
              <a:rPr sz="700" spc="-10">
                <a:latin typeface="Calibri"/>
                <a:cs typeface="Calibri"/>
              </a:rPr>
              <a:t>maintain and </a:t>
            </a:r>
            <a:r>
              <a:rPr sz="700" spc="-5">
                <a:latin typeface="Calibri"/>
                <a:cs typeface="Calibri"/>
              </a:rPr>
              <a:t>protect </a:t>
            </a:r>
            <a:r>
              <a:rPr sz="700" spc="-10">
                <a:latin typeface="Calibri"/>
                <a:cs typeface="Calibri"/>
              </a:rPr>
              <a:t>the </a:t>
            </a:r>
            <a:r>
              <a:rPr sz="700" spc="-5">
                <a:latin typeface="Calibri"/>
                <a:cs typeface="Calibri"/>
              </a:rPr>
              <a:t>confidentiality of </a:t>
            </a:r>
            <a:r>
              <a:rPr sz="700" spc="-10">
                <a:latin typeface="Calibri"/>
                <a:cs typeface="Calibri"/>
              </a:rPr>
              <a:t>this </a:t>
            </a:r>
            <a:r>
              <a:rPr sz="700" spc="-5">
                <a:latin typeface="Calibri"/>
                <a:cs typeface="Calibri"/>
              </a:rPr>
              <a:t>report.</a:t>
            </a:r>
            <a:endParaRPr sz="700">
              <a:latin typeface="Calibri"/>
              <a:cs typeface="Calibri"/>
            </a:endParaRPr>
          </a:p>
          <a:p>
            <a:pPr marL="12700">
              <a:lnSpc>
                <a:spcPct val="100000"/>
              </a:lnSpc>
              <a:spcBef>
                <a:spcPts val="600"/>
              </a:spcBef>
            </a:pPr>
            <a:r>
              <a:rPr sz="700" spc="-5">
                <a:latin typeface="Calibri"/>
                <a:cs typeface="Calibri"/>
              </a:rPr>
              <a:t>Staffing </a:t>
            </a:r>
            <a:r>
              <a:rPr sz="700" spc="-10">
                <a:latin typeface="Calibri"/>
                <a:cs typeface="Calibri"/>
              </a:rPr>
              <a:t>Industry </a:t>
            </a:r>
            <a:r>
              <a:rPr sz="700" spc="-5">
                <a:latin typeface="Calibri"/>
                <a:cs typeface="Calibri"/>
              </a:rPr>
              <a:t>Analysts | </a:t>
            </a:r>
            <a:r>
              <a:rPr sz="700" spc="-10">
                <a:latin typeface="Calibri"/>
                <a:cs typeface="Calibri"/>
              </a:rPr>
              <a:t>1975 </a:t>
            </a:r>
            <a:r>
              <a:rPr sz="700" spc="-5">
                <a:latin typeface="Calibri"/>
                <a:cs typeface="Calibri"/>
              </a:rPr>
              <a:t>W. El </a:t>
            </a:r>
            <a:r>
              <a:rPr sz="700" spc="-10">
                <a:latin typeface="Calibri"/>
                <a:cs typeface="Calibri"/>
              </a:rPr>
              <a:t>Camino </a:t>
            </a:r>
            <a:r>
              <a:rPr sz="700" spc="-5">
                <a:latin typeface="Calibri"/>
                <a:cs typeface="Calibri"/>
              </a:rPr>
              <a:t>Real, Ste. </a:t>
            </a:r>
            <a:r>
              <a:rPr sz="700" spc="-10">
                <a:latin typeface="Calibri"/>
                <a:cs typeface="Calibri"/>
              </a:rPr>
              <a:t>304 </a:t>
            </a:r>
            <a:r>
              <a:rPr sz="700" spc="-5">
                <a:latin typeface="Calibri"/>
                <a:cs typeface="Calibri"/>
              </a:rPr>
              <a:t>| </a:t>
            </a:r>
            <a:r>
              <a:rPr sz="700" spc="-10">
                <a:latin typeface="Calibri"/>
                <a:cs typeface="Calibri"/>
              </a:rPr>
              <a:t>Mountain </a:t>
            </a:r>
            <a:r>
              <a:rPr sz="700" spc="-5">
                <a:latin typeface="Calibri"/>
                <a:cs typeface="Calibri"/>
              </a:rPr>
              <a:t>View, CA </a:t>
            </a:r>
            <a:r>
              <a:rPr sz="700" spc="-10">
                <a:latin typeface="Calibri"/>
                <a:cs typeface="Calibri"/>
              </a:rPr>
              <a:t>94040 </a:t>
            </a:r>
            <a:r>
              <a:rPr sz="700" spc="-5">
                <a:latin typeface="Calibri"/>
                <a:cs typeface="Calibri"/>
              </a:rPr>
              <a:t>| </a:t>
            </a:r>
            <a:r>
              <a:rPr sz="700" spc="-10">
                <a:latin typeface="Calibri"/>
                <a:cs typeface="Calibri"/>
              </a:rPr>
              <a:t>800.950.9496</a:t>
            </a:r>
            <a:r>
              <a:rPr sz="700" spc="30">
                <a:latin typeface="Calibri"/>
                <a:cs typeface="Calibri"/>
              </a:rPr>
              <a:t> </a:t>
            </a:r>
            <a:r>
              <a:rPr sz="700" spc="-5">
                <a:latin typeface="Calibri"/>
                <a:cs typeface="Calibri"/>
              </a:rPr>
              <a:t>| </a:t>
            </a:r>
            <a:r>
              <a:rPr sz="700" spc="-5">
                <a:latin typeface="Calibri"/>
                <a:cs typeface="Calibri"/>
                <a:hlinkClick r:id="rId4"/>
              </a:rPr>
              <a:t>www.staffingindustry.com</a:t>
            </a:r>
            <a:endParaRPr sz="7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8"/>
            <a:ext cx="5148580" cy="208279"/>
          </a:xfrm>
          <a:prstGeom prst="rect">
            <a:avLst/>
          </a:prstGeom>
        </p:spPr>
        <p:txBody>
          <a:bodyPr vert="horz" wrap="square" lIns="0" tIns="12700" rIns="0" bIns="0" rtlCol="0">
            <a:spAutoFit/>
          </a:bodyPr>
          <a:lstStyle/>
          <a:p>
            <a:pPr marL="12700">
              <a:lnSpc>
                <a:spcPct val="100000"/>
              </a:lnSpc>
              <a:spcBef>
                <a:spcPts val="100"/>
              </a:spcBef>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414274"/>
            <a:ext cx="1916430" cy="513715"/>
          </a:xfrm>
          <a:prstGeom prst="rect">
            <a:avLst/>
          </a:prstGeom>
        </p:spPr>
        <p:txBody>
          <a:bodyPr vert="horz" wrap="square" lIns="0" tIns="13335" rIns="0" bIns="0" rtlCol="0">
            <a:spAutoFit/>
          </a:bodyPr>
          <a:lstStyle/>
          <a:p>
            <a:pPr marL="12700">
              <a:lnSpc>
                <a:spcPct val="100000"/>
              </a:lnSpc>
              <a:spcBef>
                <a:spcPts val="105"/>
              </a:spcBef>
            </a:pPr>
            <a:r>
              <a:rPr sz="3200" spc="-5"/>
              <a:t>Questions?</a:t>
            </a:r>
            <a:endParaRPr sz="3200"/>
          </a:p>
        </p:txBody>
      </p:sp>
      <p:sp>
        <p:nvSpPr>
          <p:cNvPr id="7" name="object 7"/>
          <p:cNvSpPr txBox="1"/>
          <p:nvPr/>
        </p:nvSpPr>
        <p:spPr>
          <a:xfrm>
            <a:off x="749300" y="1086357"/>
            <a:ext cx="3911600" cy="3113405"/>
          </a:xfrm>
          <a:prstGeom prst="rect">
            <a:avLst/>
          </a:prstGeom>
        </p:spPr>
        <p:txBody>
          <a:bodyPr vert="horz" wrap="square" lIns="0" tIns="13335" rIns="0" bIns="0" rtlCol="0">
            <a:spAutoFit/>
          </a:bodyPr>
          <a:lstStyle/>
          <a:p>
            <a:pPr marL="241300" marR="440055" indent="-228600">
              <a:lnSpc>
                <a:spcPct val="100000"/>
              </a:lnSpc>
              <a:spcBef>
                <a:spcPts val="105"/>
              </a:spcBef>
              <a:buClr>
                <a:srgbClr val="ED2D23"/>
              </a:buClr>
              <a:buSzPct val="90000"/>
              <a:buFont typeface="Arial"/>
              <a:buChar char="▪"/>
              <a:tabLst>
                <a:tab pos="241935" algn="l"/>
              </a:tabLst>
            </a:pPr>
            <a:r>
              <a:rPr sz="2000" spc="-5">
                <a:latin typeface="Calibri"/>
                <a:cs typeface="Calibri"/>
              </a:rPr>
              <a:t>Questions </a:t>
            </a:r>
            <a:r>
              <a:rPr sz="2000" spc="-15">
                <a:latin typeface="Calibri"/>
                <a:cs typeface="Calibri"/>
              </a:rPr>
              <a:t>may </a:t>
            </a:r>
            <a:r>
              <a:rPr sz="2000" spc="-5">
                <a:latin typeface="Calibri"/>
                <a:cs typeface="Calibri"/>
              </a:rPr>
              <a:t>be </a:t>
            </a:r>
            <a:r>
              <a:rPr sz="2000" spc="-10">
                <a:latin typeface="Calibri"/>
                <a:cs typeface="Calibri"/>
              </a:rPr>
              <a:t>submitted at  any</a:t>
            </a:r>
            <a:r>
              <a:rPr sz="2000" spc="-20">
                <a:latin typeface="Calibri"/>
                <a:cs typeface="Calibri"/>
              </a:rPr>
              <a:t> </a:t>
            </a:r>
            <a:r>
              <a:rPr sz="2000" spc="-5">
                <a:latin typeface="Calibri"/>
                <a:cs typeface="Calibri"/>
              </a:rPr>
              <a:t>time.</a:t>
            </a:r>
            <a:endParaRPr sz="2000">
              <a:latin typeface="Calibri"/>
              <a:cs typeface="Calibri"/>
            </a:endParaRPr>
          </a:p>
          <a:p>
            <a:pPr marL="241300" indent="-228600">
              <a:lnSpc>
                <a:spcPct val="100000"/>
              </a:lnSpc>
              <a:spcBef>
                <a:spcPts val="900"/>
              </a:spcBef>
              <a:buClr>
                <a:srgbClr val="ED2D23"/>
              </a:buClr>
              <a:buSzPct val="90000"/>
              <a:buFont typeface="Arial"/>
              <a:buChar char="▪"/>
              <a:tabLst>
                <a:tab pos="241935" algn="l"/>
              </a:tabLst>
            </a:pPr>
            <a:r>
              <a:rPr sz="2000" spc="-5">
                <a:latin typeface="Calibri"/>
                <a:cs typeface="Calibri"/>
              </a:rPr>
              <a:t>Click on </a:t>
            </a:r>
            <a:r>
              <a:rPr sz="2000">
                <a:latin typeface="Calibri"/>
                <a:cs typeface="Calibri"/>
              </a:rPr>
              <a:t>the </a:t>
            </a:r>
            <a:r>
              <a:rPr sz="2000" b="1" spc="-5">
                <a:latin typeface="Calibri"/>
                <a:cs typeface="Calibri"/>
              </a:rPr>
              <a:t>Question Mark</a:t>
            </a:r>
            <a:r>
              <a:rPr sz="2000" b="1" spc="-40">
                <a:latin typeface="Calibri"/>
                <a:cs typeface="Calibri"/>
              </a:rPr>
              <a:t> </a:t>
            </a:r>
            <a:r>
              <a:rPr sz="2000" b="1">
                <a:latin typeface="Calibri"/>
                <a:cs typeface="Calibri"/>
              </a:rPr>
              <a:t>section</a:t>
            </a:r>
            <a:endParaRPr sz="2000">
              <a:latin typeface="Calibri"/>
              <a:cs typeface="Calibri"/>
            </a:endParaRPr>
          </a:p>
          <a:p>
            <a:pPr marL="241300">
              <a:lnSpc>
                <a:spcPct val="100000"/>
              </a:lnSpc>
            </a:pPr>
            <a:r>
              <a:rPr sz="2000" spc="-15">
                <a:latin typeface="Calibri"/>
                <a:cs typeface="Calibri"/>
              </a:rPr>
              <a:t>to </a:t>
            </a:r>
            <a:r>
              <a:rPr sz="2000">
                <a:latin typeface="Calibri"/>
                <a:cs typeface="Calibri"/>
              </a:rPr>
              <a:t>open the Q&amp;A</a:t>
            </a:r>
            <a:r>
              <a:rPr sz="2000" spc="-20">
                <a:latin typeface="Calibri"/>
                <a:cs typeface="Calibri"/>
              </a:rPr>
              <a:t> </a:t>
            </a:r>
            <a:r>
              <a:rPr sz="2000" spc="-25">
                <a:latin typeface="Calibri"/>
                <a:cs typeface="Calibri"/>
              </a:rPr>
              <a:t>window.</a:t>
            </a:r>
            <a:endParaRPr sz="2000">
              <a:latin typeface="Calibri"/>
              <a:cs typeface="Calibri"/>
            </a:endParaRPr>
          </a:p>
          <a:p>
            <a:pPr marL="241300" marR="653415" indent="-228600">
              <a:lnSpc>
                <a:spcPct val="100000"/>
              </a:lnSpc>
              <a:spcBef>
                <a:spcPts val="905"/>
              </a:spcBef>
              <a:buClr>
                <a:srgbClr val="ED2D23"/>
              </a:buClr>
              <a:buSzPct val="90000"/>
              <a:buFont typeface="Arial"/>
              <a:buChar char="▪"/>
              <a:tabLst>
                <a:tab pos="241935" algn="l"/>
              </a:tabLst>
            </a:pPr>
            <a:r>
              <a:rPr sz="2000" spc="-25">
                <a:latin typeface="Calibri"/>
                <a:cs typeface="Calibri"/>
              </a:rPr>
              <a:t>Type </a:t>
            </a:r>
            <a:r>
              <a:rPr sz="2000" spc="-10">
                <a:latin typeface="Calibri"/>
                <a:cs typeface="Calibri"/>
              </a:rPr>
              <a:t>your </a:t>
            </a:r>
            <a:r>
              <a:rPr sz="2000" spc="-5">
                <a:latin typeface="Calibri"/>
                <a:cs typeface="Calibri"/>
              </a:rPr>
              <a:t>question </a:t>
            </a:r>
            <a:r>
              <a:rPr sz="2000" spc="-15">
                <a:latin typeface="Calibri"/>
                <a:cs typeface="Calibri"/>
              </a:rPr>
              <a:t>into </a:t>
            </a:r>
            <a:r>
              <a:rPr sz="2000">
                <a:latin typeface="Calibri"/>
                <a:cs typeface="Calibri"/>
              </a:rPr>
              <a:t>the  </a:t>
            </a:r>
            <a:r>
              <a:rPr sz="2000" spc="-5">
                <a:latin typeface="Calibri"/>
                <a:cs typeface="Calibri"/>
              </a:rPr>
              <a:t>small dialog </a:t>
            </a:r>
            <a:r>
              <a:rPr sz="2000" spc="-15">
                <a:latin typeface="Calibri"/>
                <a:cs typeface="Calibri"/>
              </a:rPr>
              <a:t>box </a:t>
            </a:r>
            <a:r>
              <a:rPr sz="2000">
                <a:latin typeface="Calibri"/>
                <a:cs typeface="Calibri"/>
              </a:rPr>
              <a:t>and click the  </a:t>
            </a:r>
            <a:r>
              <a:rPr sz="2000" spc="-5">
                <a:latin typeface="Calibri"/>
                <a:cs typeface="Calibri"/>
              </a:rPr>
              <a:t>Send</a:t>
            </a:r>
            <a:r>
              <a:rPr sz="2000" spc="-10">
                <a:latin typeface="Calibri"/>
                <a:cs typeface="Calibri"/>
              </a:rPr>
              <a:t> Button.</a:t>
            </a:r>
            <a:endParaRPr sz="2000">
              <a:latin typeface="Calibri"/>
              <a:cs typeface="Calibri"/>
            </a:endParaRPr>
          </a:p>
          <a:p>
            <a:pPr marL="241300" marR="414020" indent="-228600">
              <a:lnSpc>
                <a:spcPct val="100000"/>
              </a:lnSpc>
              <a:spcBef>
                <a:spcPts val="900"/>
              </a:spcBef>
              <a:buClr>
                <a:srgbClr val="ED2D23"/>
              </a:buClr>
              <a:buSzPct val="90000"/>
              <a:buFont typeface="Arial"/>
              <a:buChar char="▪"/>
              <a:tabLst>
                <a:tab pos="241935" algn="l"/>
              </a:tabLst>
            </a:pPr>
            <a:r>
              <a:rPr sz="2000" spc="-5">
                <a:latin typeface="Calibri"/>
                <a:cs typeface="Calibri"/>
              </a:rPr>
              <a:t>The </a:t>
            </a:r>
            <a:r>
              <a:rPr sz="2000" spc="-10">
                <a:latin typeface="Calibri"/>
                <a:cs typeface="Calibri"/>
              </a:rPr>
              <a:t>presentation </a:t>
            </a:r>
            <a:r>
              <a:rPr sz="2000" spc="-5">
                <a:latin typeface="Calibri"/>
                <a:cs typeface="Calibri"/>
              </a:rPr>
              <a:t>will be </a:t>
            </a:r>
            <a:r>
              <a:rPr sz="2000" spc="-10">
                <a:latin typeface="Calibri"/>
                <a:cs typeface="Calibri"/>
              </a:rPr>
              <a:t>shared  </a:t>
            </a:r>
            <a:r>
              <a:rPr sz="2000" spc="-5">
                <a:latin typeface="Calibri"/>
                <a:cs typeface="Calibri"/>
              </a:rPr>
              <a:t>with</a:t>
            </a:r>
            <a:r>
              <a:rPr sz="2000">
                <a:latin typeface="Calibri"/>
                <a:cs typeface="Calibri"/>
              </a:rPr>
              <a:t> </a:t>
            </a:r>
            <a:r>
              <a:rPr sz="2000" spc="-10">
                <a:latin typeface="Calibri"/>
                <a:cs typeface="Calibri"/>
              </a:rPr>
              <a:t>registrants.</a:t>
            </a:r>
            <a:endParaRPr sz="2000">
              <a:latin typeface="Calibri"/>
              <a:cs typeface="Calibri"/>
            </a:endParaRPr>
          </a:p>
        </p:txBody>
      </p:sp>
      <p:sp>
        <p:nvSpPr>
          <p:cNvPr id="8" name="object 8"/>
          <p:cNvSpPr/>
          <p:nvPr/>
        </p:nvSpPr>
        <p:spPr>
          <a:xfrm>
            <a:off x="5335952" y="1531400"/>
            <a:ext cx="3164268" cy="174781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36"/>
            <a:ext cx="9144000" cy="173583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7200" y="457200"/>
            <a:ext cx="2465832" cy="60350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95147" y="3929278"/>
            <a:ext cx="818515" cy="299720"/>
          </a:xfrm>
          <a:prstGeom prst="rect">
            <a:avLst/>
          </a:prstGeom>
        </p:spPr>
        <p:txBody>
          <a:bodyPr vert="horz" wrap="square" lIns="0" tIns="12700" rIns="0" bIns="0" rtlCol="0">
            <a:spAutoFit/>
          </a:bodyPr>
          <a:lstStyle/>
          <a:p>
            <a:pPr marL="12700">
              <a:lnSpc>
                <a:spcPct val="100000"/>
              </a:lnSpc>
              <a:spcBef>
                <a:spcPts val="100"/>
              </a:spcBef>
            </a:pPr>
            <a:r>
              <a:rPr sz="1800" i="1" spc="-5">
                <a:latin typeface="Calibri"/>
                <a:cs typeface="Calibri"/>
              </a:rPr>
              <a:t>Spea</a:t>
            </a:r>
            <a:r>
              <a:rPr sz="1800" i="1" spc="-60">
                <a:latin typeface="Calibri"/>
                <a:cs typeface="Calibri"/>
              </a:rPr>
              <a:t>k</a:t>
            </a:r>
            <a:r>
              <a:rPr sz="1800" i="1">
                <a:latin typeface="Calibri"/>
                <a:cs typeface="Calibri"/>
              </a:rPr>
              <a:t>er:</a:t>
            </a:r>
            <a:endParaRPr sz="1800">
              <a:latin typeface="Calibri"/>
              <a:cs typeface="Calibri"/>
            </a:endParaRPr>
          </a:p>
        </p:txBody>
      </p:sp>
      <p:sp>
        <p:nvSpPr>
          <p:cNvPr id="7" name="object 7"/>
          <p:cNvSpPr txBox="1"/>
          <p:nvPr/>
        </p:nvSpPr>
        <p:spPr>
          <a:xfrm>
            <a:off x="7734045" y="4757420"/>
            <a:ext cx="1257555" cy="197490"/>
          </a:xfrm>
          <a:prstGeom prst="rect">
            <a:avLst/>
          </a:prstGeom>
        </p:spPr>
        <p:txBody>
          <a:bodyPr vert="horz" wrap="square" lIns="0" tIns="12700" rIns="0" bIns="0" rtlCol="0">
            <a:spAutoFit/>
          </a:bodyPr>
          <a:lstStyle/>
          <a:p>
            <a:pPr marL="12700">
              <a:lnSpc>
                <a:spcPct val="100000"/>
              </a:lnSpc>
              <a:spcBef>
                <a:spcPts val="100"/>
              </a:spcBef>
            </a:pPr>
            <a:r>
              <a:rPr lang="en-US" sz="1200" b="1">
                <a:latin typeface="Calibri"/>
                <a:cs typeface="Calibri"/>
              </a:rPr>
              <a:t>25 September </a:t>
            </a:r>
            <a:r>
              <a:rPr sz="1200" b="1">
                <a:latin typeface="Calibri"/>
                <a:cs typeface="Calibri"/>
              </a:rPr>
              <a:t>2019</a:t>
            </a:r>
            <a:endParaRPr sz="1200">
              <a:latin typeface="Calibri"/>
              <a:cs typeface="Calibri"/>
            </a:endParaRPr>
          </a:p>
        </p:txBody>
      </p:sp>
      <p:sp>
        <p:nvSpPr>
          <p:cNvPr id="8" name="object 8"/>
          <p:cNvSpPr txBox="1"/>
          <p:nvPr/>
        </p:nvSpPr>
        <p:spPr>
          <a:xfrm>
            <a:off x="216509" y="2506167"/>
            <a:ext cx="1089660" cy="300355"/>
          </a:xfrm>
          <a:prstGeom prst="rect">
            <a:avLst/>
          </a:prstGeom>
        </p:spPr>
        <p:txBody>
          <a:bodyPr vert="horz" wrap="square" lIns="0" tIns="12700" rIns="0" bIns="0" rtlCol="0">
            <a:spAutoFit/>
          </a:bodyPr>
          <a:lstStyle/>
          <a:p>
            <a:pPr marL="12700">
              <a:lnSpc>
                <a:spcPct val="100000"/>
              </a:lnSpc>
              <a:spcBef>
                <a:spcPts val="100"/>
              </a:spcBef>
            </a:pPr>
            <a:r>
              <a:rPr sz="1800" i="1" spc="-10">
                <a:latin typeface="Calibri"/>
                <a:cs typeface="Calibri"/>
              </a:rPr>
              <a:t>Moderator:</a:t>
            </a:r>
            <a:endParaRPr sz="1800">
              <a:latin typeface="Calibri"/>
              <a:cs typeface="Calibri"/>
            </a:endParaRPr>
          </a:p>
        </p:txBody>
      </p:sp>
      <p:sp>
        <p:nvSpPr>
          <p:cNvPr id="9" name="object 9"/>
          <p:cNvSpPr txBox="1"/>
          <p:nvPr/>
        </p:nvSpPr>
        <p:spPr>
          <a:xfrm>
            <a:off x="2514600" y="2334666"/>
            <a:ext cx="6238240" cy="574675"/>
          </a:xfrm>
          <a:prstGeom prst="rect">
            <a:avLst/>
          </a:prstGeom>
        </p:spPr>
        <p:txBody>
          <a:bodyPr vert="horz" wrap="square" lIns="0" tIns="12700" rIns="0" bIns="0" rtlCol="0">
            <a:spAutoFit/>
          </a:bodyPr>
          <a:lstStyle/>
          <a:p>
            <a:pPr marL="12700">
              <a:lnSpc>
                <a:spcPct val="100000"/>
              </a:lnSpc>
              <a:spcBef>
                <a:spcPts val="100"/>
              </a:spcBef>
            </a:pPr>
            <a:r>
              <a:rPr sz="1800" b="1" spc="-15">
                <a:latin typeface="Calibri"/>
                <a:cs typeface="Calibri"/>
              </a:rPr>
              <a:t>Peter </a:t>
            </a:r>
            <a:r>
              <a:rPr sz="1800" b="1" spc="-10">
                <a:latin typeface="Calibri"/>
                <a:cs typeface="Calibri"/>
              </a:rPr>
              <a:t>Reagan</a:t>
            </a:r>
            <a:r>
              <a:rPr sz="1800" spc="-10">
                <a:latin typeface="Calibri"/>
                <a:cs typeface="Calibri"/>
              </a:rPr>
              <a:t>,</a:t>
            </a:r>
            <a:r>
              <a:rPr sz="1600" spc="-10">
                <a:latin typeface="Calibri"/>
                <a:cs typeface="Calibri"/>
              </a:rPr>
              <a:t> </a:t>
            </a:r>
            <a:r>
              <a:rPr sz="1600">
                <a:latin typeface="Calibri"/>
                <a:cs typeface="Calibri"/>
              </a:rPr>
              <a:t>CCWP &amp; SOW Management</a:t>
            </a:r>
            <a:r>
              <a:rPr sz="1600" spc="-65">
                <a:latin typeface="Calibri"/>
                <a:cs typeface="Calibri"/>
              </a:rPr>
              <a:t> </a:t>
            </a:r>
            <a:r>
              <a:rPr sz="1600" spc="-5">
                <a:latin typeface="Calibri"/>
                <a:cs typeface="Calibri"/>
              </a:rPr>
              <a:t>Expert</a:t>
            </a:r>
            <a:endParaRPr sz="1600">
              <a:latin typeface="Calibri"/>
              <a:cs typeface="Calibri"/>
            </a:endParaRPr>
          </a:p>
          <a:p>
            <a:pPr marL="12700">
              <a:lnSpc>
                <a:spcPct val="100000"/>
              </a:lnSpc>
            </a:pPr>
            <a:r>
              <a:rPr sz="1800" i="1" spc="-5">
                <a:latin typeface="Calibri"/>
                <a:cs typeface="Calibri"/>
              </a:rPr>
              <a:t>Senior </a:t>
            </a:r>
            <a:r>
              <a:rPr sz="1800" i="1" spc="-10">
                <a:latin typeface="Calibri"/>
                <a:cs typeface="Calibri"/>
              </a:rPr>
              <a:t>Director </a:t>
            </a:r>
            <a:r>
              <a:rPr sz="1800" i="1" spc="-5">
                <a:latin typeface="Calibri"/>
                <a:cs typeface="Calibri"/>
              </a:rPr>
              <a:t>of </a:t>
            </a:r>
            <a:r>
              <a:rPr sz="1800" i="1" spc="-10">
                <a:latin typeface="Calibri"/>
                <a:cs typeface="Calibri"/>
              </a:rPr>
              <a:t>Contingent </a:t>
            </a:r>
            <a:r>
              <a:rPr sz="1800" i="1" spc="-20">
                <a:latin typeface="Calibri"/>
                <a:cs typeface="Calibri"/>
              </a:rPr>
              <a:t>Workforce </a:t>
            </a:r>
            <a:r>
              <a:rPr sz="1800" i="1" spc="-10">
                <a:latin typeface="Calibri"/>
                <a:cs typeface="Calibri"/>
              </a:rPr>
              <a:t>Strategies </a:t>
            </a:r>
            <a:r>
              <a:rPr sz="1800" i="1">
                <a:latin typeface="Calibri"/>
                <a:cs typeface="Calibri"/>
              </a:rPr>
              <a:t>&amp; </a:t>
            </a:r>
            <a:r>
              <a:rPr sz="1800" i="1" spc="-10">
                <a:latin typeface="Calibri"/>
                <a:cs typeface="Calibri"/>
              </a:rPr>
              <a:t>Research,</a:t>
            </a:r>
            <a:r>
              <a:rPr sz="1800" i="1" spc="80">
                <a:latin typeface="Calibri"/>
                <a:cs typeface="Calibri"/>
              </a:rPr>
              <a:t> </a:t>
            </a:r>
            <a:r>
              <a:rPr sz="1800" spc="-5">
                <a:latin typeface="Calibri"/>
                <a:cs typeface="Calibri"/>
              </a:rPr>
              <a:t>SIA</a:t>
            </a:r>
            <a:endParaRPr sz="1800">
              <a:latin typeface="Calibri"/>
              <a:cs typeface="Calibri"/>
            </a:endParaRPr>
          </a:p>
        </p:txBody>
      </p:sp>
      <p:sp>
        <p:nvSpPr>
          <p:cNvPr id="10" name="object 10"/>
          <p:cNvSpPr txBox="1"/>
          <p:nvPr/>
        </p:nvSpPr>
        <p:spPr>
          <a:xfrm>
            <a:off x="2514600" y="3508288"/>
            <a:ext cx="4335018" cy="720710"/>
          </a:xfrm>
          <a:prstGeom prst="rect">
            <a:avLst/>
          </a:prstGeom>
        </p:spPr>
        <p:txBody>
          <a:bodyPr vert="horz" wrap="square" lIns="0" tIns="88900" rIns="0" bIns="0" rtlCol="0">
            <a:spAutoFit/>
          </a:bodyPr>
          <a:lstStyle/>
          <a:p>
            <a:pPr marL="12700">
              <a:lnSpc>
                <a:spcPct val="100000"/>
              </a:lnSpc>
              <a:spcBef>
                <a:spcPts val="700"/>
              </a:spcBef>
            </a:pPr>
            <a:r>
              <a:rPr lang="en-US" b="1" spc="-5">
                <a:latin typeface="Calibri"/>
                <a:cs typeface="Calibri"/>
              </a:rPr>
              <a:t>Cindy </a:t>
            </a:r>
            <a:r>
              <a:rPr lang="en-US" b="1" spc="-5" err="1">
                <a:latin typeface="Calibri"/>
                <a:cs typeface="Calibri"/>
              </a:rPr>
              <a:t>Chunn</a:t>
            </a:r>
            <a:r>
              <a:rPr lang="en-US" b="1" spc="-5">
                <a:latin typeface="Calibri"/>
                <a:cs typeface="Calibri"/>
              </a:rPr>
              <a:t>, </a:t>
            </a:r>
            <a:endParaRPr sz="1800">
              <a:latin typeface="Calibri"/>
              <a:cs typeface="Calibri"/>
            </a:endParaRPr>
          </a:p>
          <a:p>
            <a:pPr marL="12700">
              <a:lnSpc>
                <a:spcPct val="100000"/>
              </a:lnSpc>
              <a:spcBef>
                <a:spcPts val="600"/>
              </a:spcBef>
            </a:pPr>
            <a:r>
              <a:rPr lang="en-GB" i="1" spc="-5">
                <a:latin typeface="Calibri"/>
                <a:cs typeface="Calibri"/>
              </a:rPr>
              <a:t>Senior Program Manager, </a:t>
            </a:r>
            <a:r>
              <a:rPr lang="en-GB" spc="-5" err="1">
                <a:latin typeface="Calibri"/>
                <a:cs typeface="Calibri"/>
              </a:rPr>
              <a:t>VectorVMS</a:t>
            </a:r>
            <a:endParaRPr sz="1800">
              <a:latin typeface="Calibri"/>
              <a:cs typeface="Calibri"/>
            </a:endParaRPr>
          </a:p>
        </p:txBody>
      </p:sp>
      <p:sp>
        <p:nvSpPr>
          <p:cNvPr id="14" name="object 7">
            <a:extLst>
              <a:ext uri="{FF2B5EF4-FFF2-40B4-BE49-F238E27FC236}">
                <a16:creationId xmlns:a16="http://schemas.microsoft.com/office/drawing/2014/main" id="{7855F0F5-0F64-4E89-912B-7E9C325D8179}"/>
              </a:ext>
            </a:extLst>
          </p:cNvPr>
          <p:cNvSpPr txBox="1"/>
          <p:nvPr/>
        </p:nvSpPr>
        <p:spPr>
          <a:xfrm>
            <a:off x="7734045" y="3803459"/>
            <a:ext cx="1257555" cy="382156"/>
          </a:xfrm>
          <a:prstGeom prst="rect">
            <a:avLst/>
          </a:prstGeom>
        </p:spPr>
        <p:txBody>
          <a:bodyPr vert="horz" wrap="square" lIns="0" tIns="12700" rIns="0" bIns="0" rtlCol="0">
            <a:spAutoFit/>
          </a:bodyPr>
          <a:lstStyle/>
          <a:p>
            <a:pPr marL="12700">
              <a:lnSpc>
                <a:spcPct val="100000"/>
              </a:lnSpc>
              <a:spcBef>
                <a:spcPts val="100"/>
              </a:spcBef>
            </a:pPr>
            <a:r>
              <a:rPr lang="en-US" sz="1200" b="1">
                <a:latin typeface="Calibri"/>
                <a:cs typeface="Calibri"/>
              </a:rPr>
              <a:t>Sponsored and presented by:</a:t>
            </a:r>
            <a:endParaRPr sz="1200">
              <a:latin typeface="Calibri"/>
              <a:cs typeface="Calibri"/>
            </a:endParaRPr>
          </a:p>
        </p:txBody>
      </p:sp>
      <p:pic>
        <p:nvPicPr>
          <p:cNvPr id="15" name="Picture 14">
            <a:extLst>
              <a:ext uri="{FF2B5EF4-FFF2-40B4-BE49-F238E27FC236}">
                <a16:creationId xmlns:a16="http://schemas.microsoft.com/office/drawing/2014/main" id="{E54D60E7-5DAF-4926-94D7-B174FB3ADE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817" t="9791" r="15662" b="18871"/>
          <a:stretch/>
        </p:blipFill>
        <p:spPr>
          <a:xfrm>
            <a:off x="1354626" y="3519770"/>
            <a:ext cx="841374" cy="1118736"/>
          </a:xfrm>
          <a:prstGeom prst="rect">
            <a:avLst/>
          </a:prstGeom>
        </p:spPr>
      </p:pic>
      <p:pic>
        <p:nvPicPr>
          <p:cNvPr id="16" name="Picture 15">
            <a:extLst>
              <a:ext uri="{FF2B5EF4-FFF2-40B4-BE49-F238E27FC236}">
                <a16:creationId xmlns:a16="http://schemas.microsoft.com/office/drawing/2014/main" id="{B7DE8840-BB26-479B-B4E5-0508C5CFF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626" y="2045594"/>
            <a:ext cx="814151" cy="1221227"/>
          </a:xfrm>
          <a:prstGeom prst="rect">
            <a:avLst/>
          </a:prstGeom>
        </p:spPr>
      </p:pic>
      <p:pic>
        <p:nvPicPr>
          <p:cNvPr id="17" name="Picture 2" descr="Beeline Logo">
            <a:extLst>
              <a:ext uri="{FF2B5EF4-FFF2-40B4-BE49-F238E27FC236}">
                <a16:creationId xmlns:a16="http://schemas.microsoft.com/office/drawing/2014/main" id="{5750A6E9-44FE-4196-856A-31B3FA53AA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4185615"/>
            <a:ext cx="1657350" cy="552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2"/>
          <p:cNvSpPr txBox="1">
            <a:spLocks noGrp="1"/>
          </p:cNvSpPr>
          <p:nvPr>
            <p:ph type="ctrTitle"/>
          </p:nvPr>
        </p:nvSpPr>
        <p:spPr>
          <a:xfrm>
            <a:off x="586375" y="2333502"/>
            <a:ext cx="8520600" cy="94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F1B27"/>
              </a:buClr>
              <a:buSzPts val="3500"/>
              <a:buFont typeface="Arial"/>
              <a:buNone/>
            </a:pPr>
            <a:r>
              <a:rPr lang="en-GB" sz="3000">
                <a:solidFill>
                  <a:srgbClr val="FFFFFF"/>
                </a:solidFill>
              </a:rPr>
              <a:t>Strategies to Measure and Control your Contingent Labor Program Costs</a:t>
            </a:r>
            <a:endParaRPr sz="3000">
              <a:solidFill>
                <a:srgbClr val="FFFFFF"/>
              </a:solidFill>
            </a:endParaRPr>
          </a:p>
        </p:txBody>
      </p:sp>
      <p:sp>
        <p:nvSpPr>
          <p:cNvPr id="316" name="Google Shape;316;p42"/>
          <p:cNvSpPr txBox="1">
            <a:spLocks noGrp="1"/>
          </p:cNvSpPr>
          <p:nvPr>
            <p:ph type="body" idx="1"/>
          </p:nvPr>
        </p:nvSpPr>
        <p:spPr>
          <a:xfrm>
            <a:off x="586375" y="3523650"/>
            <a:ext cx="2682300" cy="10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Cindy Chunn</a:t>
            </a:r>
            <a:endParaRPr/>
          </a:p>
        </p:txBody>
      </p:sp>
      <p:sp>
        <p:nvSpPr>
          <p:cNvPr id="317" name="Google Shape;317;p42"/>
          <p:cNvSpPr txBox="1">
            <a:spLocks noGrp="1"/>
          </p:cNvSpPr>
          <p:nvPr>
            <p:ph type="body" idx="2"/>
          </p:nvPr>
        </p:nvSpPr>
        <p:spPr>
          <a:xfrm>
            <a:off x="586375" y="3846750"/>
            <a:ext cx="2682300" cy="6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Work Sans"/>
                <a:ea typeface="Work Sans"/>
                <a:cs typeface="Work Sans"/>
                <a:sym typeface="Work Sans"/>
              </a:rPr>
              <a:t>Senior Program Manager</a:t>
            </a:r>
            <a:endParaRPr>
              <a:latin typeface="Work Sans"/>
              <a:ea typeface="Work Sans"/>
              <a:cs typeface="Work Sans"/>
              <a:sym typeface="Work Sans"/>
            </a:endParaRPr>
          </a:p>
          <a:p>
            <a:pPr marL="0" lvl="0" indent="0" algn="l" rtl="0">
              <a:spcBef>
                <a:spcPts val="0"/>
              </a:spcBef>
              <a:spcAft>
                <a:spcPts val="0"/>
              </a:spcAft>
              <a:buNone/>
            </a:pPr>
            <a:r>
              <a:rPr lang="en-GB">
                <a:latin typeface="Work Sans"/>
                <a:ea typeface="Work Sans"/>
                <a:cs typeface="Work Sans"/>
                <a:sym typeface="Work Sans"/>
              </a:rPr>
              <a:t>VectorVMS</a:t>
            </a:r>
            <a:endParaRPr>
              <a:latin typeface="Work Sans"/>
              <a:ea typeface="Work Sans"/>
              <a:cs typeface="Work Sans"/>
              <a:sym typeface="Work Sans"/>
            </a:endParaRPr>
          </a:p>
        </p:txBody>
      </p:sp>
    </p:spTree>
    <p:extLst>
      <p:ext uri="{BB962C8B-B14F-4D97-AF65-F5344CB8AC3E}">
        <p14:creationId xmlns:p14="http://schemas.microsoft.com/office/powerpoint/2010/main" val="167215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title"/>
          </p:nvPr>
        </p:nvSpPr>
        <p:spPr>
          <a:xfrm>
            <a:off x="506570" y="213700"/>
            <a:ext cx="335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Agenda</a:t>
            </a:r>
            <a:endParaRPr/>
          </a:p>
        </p:txBody>
      </p:sp>
      <p:sp>
        <p:nvSpPr>
          <p:cNvPr id="323" name="Google Shape;323;p43"/>
          <p:cNvSpPr txBox="1">
            <a:spLocks noGrp="1"/>
          </p:cNvSpPr>
          <p:nvPr>
            <p:ph type="body" idx="1"/>
          </p:nvPr>
        </p:nvSpPr>
        <p:spPr>
          <a:xfrm>
            <a:off x="446525" y="1152475"/>
            <a:ext cx="3418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Cost challenges of managing contingent workforce labor programs</a:t>
            </a:r>
            <a:endParaRPr/>
          </a:p>
          <a:p>
            <a:pPr marL="0" lvl="0" indent="0" algn="l" rtl="0">
              <a:spcBef>
                <a:spcPts val="0"/>
              </a:spcBef>
              <a:spcAft>
                <a:spcPts val="0"/>
              </a:spcAft>
              <a:buNone/>
            </a:pPr>
            <a:endParaRPr/>
          </a:p>
          <a:p>
            <a:pPr marL="0" lvl="0" indent="0" algn="l" rtl="0">
              <a:spcBef>
                <a:spcPts val="0"/>
              </a:spcBef>
              <a:spcAft>
                <a:spcPts val="0"/>
              </a:spcAft>
              <a:buNone/>
            </a:pPr>
            <a:r>
              <a:rPr lang="en-GB"/>
              <a:t>8 key metrics that can help control your contingent labor costs</a:t>
            </a:r>
            <a:endParaRPr/>
          </a:p>
          <a:p>
            <a:pPr marL="0" lvl="0" indent="0" algn="l" rtl="0">
              <a:spcBef>
                <a:spcPts val="0"/>
              </a:spcBef>
              <a:spcAft>
                <a:spcPts val="0"/>
              </a:spcAft>
              <a:buNone/>
            </a:pPr>
            <a:endParaRPr/>
          </a:p>
          <a:p>
            <a:pPr marL="0" lvl="0" indent="0" algn="l" rtl="0">
              <a:spcBef>
                <a:spcPts val="0"/>
              </a:spcBef>
              <a:spcAft>
                <a:spcPts val="0"/>
              </a:spcAft>
              <a:buNone/>
            </a:pPr>
            <a:r>
              <a:rPr lang="en-GB"/>
              <a:t>Getting started</a:t>
            </a:r>
            <a:endParaRPr/>
          </a:p>
        </p:txBody>
      </p:sp>
      <p:pic>
        <p:nvPicPr>
          <p:cNvPr id="324" name="Google Shape;324;p43"/>
          <p:cNvPicPr preferRelativeResize="0"/>
          <p:nvPr/>
        </p:nvPicPr>
        <p:blipFill rotWithShape="1">
          <a:blip r:embed="rId3">
            <a:alphaModFix/>
          </a:blip>
          <a:srcRect l="27656" t="1380" r="36868"/>
          <a:stretch/>
        </p:blipFill>
        <p:spPr>
          <a:xfrm>
            <a:off x="4554150" y="113700"/>
            <a:ext cx="4589850" cy="5029800"/>
          </a:xfrm>
          <a:prstGeom prst="rect">
            <a:avLst/>
          </a:prstGeom>
          <a:noFill/>
          <a:ln>
            <a:noFill/>
          </a:ln>
        </p:spPr>
      </p:pic>
    </p:spTree>
    <p:extLst>
      <p:ext uri="{BB962C8B-B14F-4D97-AF65-F5344CB8AC3E}">
        <p14:creationId xmlns:p14="http://schemas.microsoft.com/office/powerpoint/2010/main" val="53938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354167" y="21368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is contingent labor?</a:t>
            </a:r>
            <a:endParaRPr/>
          </a:p>
        </p:txBody>
      </p:sp>
      <p:pic>
        <p:nvPicPr>
          <p:cNvPr id="330" name="Google Shape;330;p44"/>
          <p:cNvPicPr preferRelativeResize="0"/>
          <p:nvPr/>
        </p:nvPicPr>
        <p:blipFill rotWithShape="1">
          <a:blip r:embed="rId3">
            <a:alphaModFix/>
          </a:blip>
          <a:srcRect/>
          <a:stretch/>
        </p:blipFill>
        <p:spPr>
          <a:xfrm>
            <a:off x="2583778" y="1353348"/>
            <a:ext cx="3705149" cy="1529976"/>
          </a:xfrm>
          <a:prstGeom prst="rect">
            <a:avLst/>
          </a:prstGeom>
          <a:noFill/>
          <a:ln>
            <a:noFill/>
          </a:ln>
        </p:spPr>
      </p:pic>
      <p:sp>
        <p:nvSpPr>
          <p:cNvPr id="331" name="Google Shape;331;p44"/>
          <p:cNvSpPr/>
          <p:nvPr/>
        </p:nvSpPr>
        <p:spPr>
          <a:xfrm>
            <a:off x="811375" y="3141277"/>
            <a:ext cx="7857300" cy="1352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414042"/>
                </a:solidFill>
                <a:effectLst/>
                <a:uLnTx/>
                <a:uFillTx/>
                <a:latin typeface="Work Sans"/>
                <a:ea typeface="Work Sans"/>
                <a:cs typeface="Work Sans"/>
                <a:sym typeface="Work Sans"/>
              </a:rPr>
              <a:t>A </a:t>
            </a:r>
            <a:r>
              <a:rPr kumimoji="0" lang="en-GB" sz="1600" b="1" i="0" u="none" strike="noStrike" kern="0" cap="none" spc="0" normalizeH="0" baseline="0" noProof="0">
                <a:ln>
                  <a:noFill/>
                </a:ln>
                <a:solidFill>
                  <a:srgbClr val="414042"/>
                </a:solidFill>
                <a:effectLst/>
                <a:uLnTx/>
                <a:uFillTx/>
                <a:latin typeface="Work Sans"/>
                <a:ea typeface="Work Sans"/>
                <a:cs typeface="Work Sans"/>
                <a:sym typeface="Work Sans"/>
              </a:rPr>
              <a:t>contingent workforce</a:t>
            </a:r>
            <a:r>
              <a:rPr kumimoji="0" lang="en-GB" sz="1600" b="0" i="0" u="none" strike="noStrike" kern="0" cap="none" spc="0" normalizeH="0" baseline="0" noProof="0">
                <a:ln>
                  <a:noFill/>
                </a:ln>
                <a:solidFill>
                  <a:srgbClr val="414042"/>
                </a:solidFill>
                <a:effectLst/>
                <a:uLnTx/>
                <a:uFillTx/>
                <a:latin typeface="Work Sans"/>
                <a:ea typeface="Work Sans"/>
                <a:cs typeface="Work Sans"/>
                <a:sym typeface="Work Sans"/>
              </a:rPr>
              <a:t> is a </a:t>
            </a:r>
            <a:r>
              <a:rPr kumimoji="0" lang="en-GB" sz="1600" b="1" i="0" u="none" strike="noStrike" kern="0" cap="none" spc="0" normalizeH="0" baseline="0" noProof="0">
                <a:ln>
                  <a:noFill/>
                </a:ln>
                <a:solidFill>
                  <a:srgbClr val="414042"/>
                </a:solidFill>
                <a:effectLst/>
                <a:uLnTx/>
                <a:uFillTx/>
                <a:latin typeface="Work Sans"/>
                <a:ea typeface="Work Sans"/>
                <a:cs typeface="Work Sans"/>
                <a:sym typeface="Work Sans"/>
              </a:rPr>
              <a:t>labor</a:t>
            </a:r>
            <a:r>
              <a:rPr kumimoji="0" lang="en-GB" sz="1600" b="0" i="0" u="none" strike="noStrike" kern="0" cap="none" spc="0" normalizeH="0" baseline="0" noProof="0">
                <a:ln>
                  <a:noFill/>
                </a:ln>
                <a:solidFill>
                  <a:srgbClr val="414042"/>
                </a:solidFill>
                <a:effectLst/>
                <a:uLnTx/>
                <a:uFillTx/>
                <a:latin typeface="Work Sans"/>
                <a:ea typeface="Work Sans"/>
                <a:cs typeface="Work Sans"/>
                <a:sym typeface="Work Sans"/>
              </a:rPr>
              <a:t> pool whose members are hired by an organization on an on-demand basis. A </a:t>
            </a:r>
            <a:r>
              <a:rPr kumimoji="0" lang="en-GB" sz="1600" b="1" i="0" u="none" strike="noStrike" kern="0" cap="none" spc="0" normalizeH="0" baseline="0" noProof="0">
                <a:ln>
                  <a:noFill/>
                </a:ln>
                <a:solidFill>
                  <a:srgbClr val="414042"/>
                </a:solidFill>
                <a:effectLst/>
                <a:uLnTx/>
                <a:uFillTx/>
                <a:latin typeface="Work Sans"/>
                <a:ea typeface="Work Sans"/>
                <a:cs typeface="Work Sans"/>
                <a:sym typeface="Work Sans"/>
              </a:rPr>
              <a:t>contingent workforce</a:t>
            </a:r>
            <a:r>
              <a:rPr kumimoji="0" lang="en-GB" sz="1600" b="0" i="0" u="none" strike="noStrike" kern="0" cap="none" spc="0" normalizeH="0" baseline="0" noProof="0">
                <a:ln>
                  <a:noFill/>
                </a:ln>
                <a:solidFill>
                  <a:srgbClr val="414042"/>
                </a:solidFill>
                <a:effectLst/>
                <a:uLnTx/>
                <a:uFillTx/>
                <a:latin typeface="Work Sans"/>
                <a:ea typeface="Work Sans"/>
                <a:cs typeface="Work Sans"/>
                <a:sym typeface="Work Sans"/>
              </a:rPr>
              <a:t> consists of consultants, independent contractors and freelancers and other forms of temporary workers, who are not on the company's payroll because they are not full-time employees of the organization.</a:t>
            </a:r>
            <a:endParaRPr kumimoji="0" sz="1600" b="0" i="0" u="none" strike="noStrike" kern="0" cap="none" spc="0" normalizeH="0" baseline="0" noProof="0">
              <a:ln>
                <a:noFill/>
              </a:ln>
              <a:solidFill>
                <a:srgbClr val="000000"/>
              </a:solidFill>
              <a:effectLst/>
              <a:uLnTx/>
              <a:uFillTx/>
              <a:latin typeface="Work Sans"/>
              <a:ea typeface="Work Sans"/>
              <a:cs typeface="Work Sans"/>
              <a:sym typeface="Work Sans"/>
            </a:endParaRPr>
          </a:p>
        </p:txBody>
      </p:sp>
    </p:spTree>
    <p:extLst>
      <p:ext uri="{BB962C8B-B14F-4D97-AF65-F5344CB8AC3E}">
        <p14:creationId xmlns:p14="http://schemas.microsoft.com/office/powerpoint/2010/main" val="2515541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5"/>
          <p:cNvPicPr preferRelativeResize="0"/>
          <p:nvPr/>
        </p:nvPicPr>
        <p:blipFill rotWithShape="1">
          <a:blip r:embed="rId3">
            <a:alphaModFix/>
          </a:blip>
          <a:srcRect l="15834" r="16031"/>
          <a:stretch/>
        </p:blipFill>
        <p:spPr>
          <a:xfrm>
            <a:off x="4940450" y="1031575"/>
            <a:ext cx="4203550" cy="4111875"/>
          </a:xfrm>
          <a:prstGeom prst="rect">
            <a:avLst/>
          </a:prstGeom>
          <a:noFill/>
          <a:ln>
            <a:noFill/>
          </a:ln>
        </p:spPr>
      </p:pic>
      <p:sp>
        <p:nvSpPr>
          <p:cNvPr id="337" name="Google Shape;337;p45"/>
          <p:cNvSpPr txBox="1">
            <a:spLocks noGrp="1"/>
          </p:cNvSpPr>
          <p:nvPr>
            <p:ph type="title"/>
          </p:nvPr>
        </p:nvSpPr>
        <p:spPr>
          <a:xfrm>
            <a:off x="354167" y="2136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Challenges of Contingent Labor Programs</a:t>
            </a:r>
            <a:endParaRPr/>
          </a:p>
        </p:txBody>
      </p:sp>
      <p:sp>
        <p:nvSpPr>
          <p:cNvPr id="338" name="Google Shape;338;p45"/>
          <p:cNvSpPr txBox="1">
            <a:spLocks noGrp="1"/>
          </p:cNvSpPr>
          <p:nvPr>
            <p:ph type="body" idx="1"/>
          </p:nvPr>
        </p:nvSpPr>
        <p:spPr>
          <a:xfrm>
            <a:off x="588725" y="1202400"/>
            <a:ext cx="3528300" cy="280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dirty="0">
                <a:latin typeface="Work Sans"/>
                <a:ea typeface="Work Sans"/>
                <a:cs typeface="Work Sans"/>
                <a:sym typeface="Work Sans"/>
              </a:rPr>
              <a:t>Ownership:</a:t>
            </a:r>
            <a:r>
              <a:rPr lang="en-GB" sz="1600" dirty="0"/>
              <a:t> </a:t>
            </a:r>
            <a:r>
              <a:rPr lang="en-GB" sz="1600" b="0" dirty="0"/>
              <a:t>Who owns the program and who is responsible for cost containment?</a:t>
            </a:r>
            <a:endParaRPr sz="1600" b="0" dirty="0"/>
          </a:p>
          <a:p>
            <a:pPr marL="0" lvl="0" indent="0" algn="l" rtl="0">
              <a:lnSpc>
                <a:spcPct val="115000"/>
              </a:lnSpc>
              <a:spcBef>
                <a:spcPts val="0"/>
              </a:spcBef>
              <a:spcAft>
                <a:spcPts val="0"/>
              </a:spcAft>
              <a:buNone/>
            </a:pPr>
            <a:endParaRPr sz="1600" dirty="0"/>
          </a:p>
          <a:p>
            <a:pPr marL="0" marR="0" lvl="0" indent="0" algn="l" rtl="0">
              <a:lnSpc>
                <a:spcPct val="115000"/>
              </a:lnSpc>
              <a:spcBef>
                <a:spcPts val="0"/>
              </a:spcBef>
              <a:spcAft>
                <a:spcPts val="0"/>
              </a:spcAft>
              <a:buNone/>
            </a:pPr>
            <a:r>
              <a:rPr lang="en-GB" sz="1600" dirty="0">
                <a:latin typeface="Work Sans"/>
                <a:ea typeface="Work Sans"/>
                <a:cs typeface="Work Sans"/>
                <a:sym typeface="Work Sans"/>
              </a:rPr>
              <a:t>Cost challenges:</a:t>
            </a:r>
            <a:endParaRPr sz="1600" dirty="0">
              <a:latin typeface="Work Sans"/>
              <a:ea typeface="Work Sans"/>
              <a:cs typeface="Work Sans"/>
              <a:sym typeface="Work Sans"/>
            </a:endParaRPr>
          </a:p>
          <a:p>
            <a:pPr marL="457200" lvl="0" indent="-330200" algn="l" rtl="0">
              <a:lnSpc>
                <a:spcPct val="115000"/>
              </a:lnSpc>
              <a:spcBef>
                <a:spcPts val="0"/>
              </a:spcBef>
              <a:spcAft>
                <a:spcPts val="0"/>
              </a:spcAft>
              <a:buSzPts val="1600"/>
              <a:buChar char="●"/>
            </a:pPr>
            <a:r>
              <a:rPr lang="en-GB" sz="1600" b="0" dirty="0"/>
              <a:t>How do I control maverick spend?</a:t>
            </a:r>
            <a:endParaRPr sz="1600" b="0" dirty="0"/>
          </a:p>
          <a:p>
            <a:pPr marL="457200" lvl="0" indent="-330200" algn="l" rtl="0">
              <a:lnSpc>
                <a:spcPct val="115000"/>
              </a:lnSpc>
              <a:spcBef>
                <a:spcPts val="0"/>
              </a:spcBef>
              <a:spcAft>
                <a:spcPts val="0"/>
              </a:spcAft>
              <a:buSzPts val="1600"/>
              <a:buChar char="●"/>
            </a:pPr>
            <a:r>
              <a:rPr lang="en-GB" sz="1600" b="0" dirty="0"/>
              <a:t>How do I forecast budget</a:t>
            </a:r>
            <a:endParaRPr sz="1600" b="0" dirty="0"/>
          </a:p>
          <a:p>
            <a:pPr marL="457200" lvl="0" indent="-330200" algn="l" rtl="0">
              <a:lnSpc>
                <a:spcPct val="115000"/>
              </a:lnSpc>
              <a:spcBef>
                <a:spcPts val="0"/>
              </a:spcBef>
              <a:spcAft>
                <a:spcPts val="0"/>
              </a:spcAft>
              <a:buSzPts val="1600"/>
              <a:buChar char="●"/>
            </a:pPr>
            <a:r>
              <a:rPr lang="en-GB" sz="1600" b="0" dirty="0"/>
              <a:t>How do I get visibility to the budget? </a:t>
            </a:r>
            <a:endParaRPr sz="1600" b="0" dirty="0"/>
          </a:p>
          <a:p>
            <a:pPr marL="914400" lvl="1" indent="-228600" algn="l" rtl="0">
              <a:lnSpc>
                <a:spcPct val="115000"/>
              </a:lnSpc>
              <a:spcBef>
                <a:spcPts val="0"/>
              </a:spcBef>
              <a:spcAft>
                <a:spcPts val="0"/>
              </a:spcAft>
              <a:buSzPts val="1400"/>
              <a:buNone/>
            </a:pPr>
            <a:endParaRPr dirty="0"/>
          </a:p>
          <a:p>
            <a:pPr marL="914400" lvl="1" indent="-228600" algn="l" rtl="0">
              <a:lnSpc>
                <a:spcPct val="115000"/>
              </a:lnSpc>
              <a:spcBef>
                <a:spcPts val="0"/>
              </a:spcBef>
              <a:spcAft>
                <a:spcPts val="0"/>
              </a:spcAft>
              <a:buSzPts val="1400"/>
              <a:buNone/>
            </a:pPr>
            <a:endParaRPr dirty="0"/>
          </a:p>
          <a:p>
            <a:pPr marL="596900" lvl="1" indent="0" algn="l" rtl="0">
              <a:lnSpc>
                <a:spcPct val="115000"/>
              </a:lnSpc>
              <a:spcBef>
                <a:spcPts val="0"/>
              </a:spcBef>
              <a:spcAft>
                <a:spcPts val="0"/>
              </a:spcAft>
              <a:buSzPts val="1400"/>
              <a:buNone/>
            </a:pPr>
            <a:endParaRPr dirty="0"/>
          </a:p>
          <a:p>
            <a:pPr marL="114300" lvl="0" indent="0" algn="l" rtl="0">
              <a:lnSpc>
                <a:spcPct val="115000"/>
              </a:lnSpc>
              <a:spcBef>
                <a:spcPts val="0"/>
              </a:spcBef>
              <a:spcAft>
                <a:spcPts val="0"/>
              </a:spcAft>
              <a:buSzPts val="1800"/>
              <a:buNone/>
            </a:pPr>
            <a:endParaRPr b="0" dirty="0"/>
          </a:p>
        </p:txBody>
      </p:sp>
      <p:sp>
        <p:nvSpPr>
          <p:cNvPr id="339" name="Google Shape;339;p45"/>
          <p:cNvSpPr txBox="1"/>
          <p:nvPr/>
        </p:nvSpPr>
        <p:spPr>
          <a:xfrm>
            <a:off x="6136450" y="1851450"/>
            <a:ext cx="32700" cy="3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5887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Custom 1">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E17FEE229BE84DA2F5296D31DE9AE7" ma:contentTypeVersion="15" ma:contentTypeDescription="Create a new document." ma:contentTypeScope="" ma:versionID="01243b64f9e01cac93f89b11b2548084">
  <xsd:schema xmlns:xsd="http://www.w3.org/2001/XMLSchema" xmlns:xs="http://www.w3.org/2001/XMLSchema" xmlns:p="http://schemas.microsoft.com/office/2006/metadata/properties" xmlns:ns3="a220992e-e2d6-43ab-a61d-c6d4c7d7fe1f" xmlns:ns4="ba12161c-5caa-445a-a506-18e9e4d62d64" targetNamespace="http://schemas.microsoft.com/office/2006/metadata/properties" ma:root="true" ma:fieldsID="fe108fe41c886af3314d730d004434f5" ns3:_="" ns4:_="">
    <xsd:import namespace="a220992e-e2d6-43ab-a61d-c6d4c7d7fe1f"/>
    <xsd:import namespace="ba12161c-5caa-445a-a506-18e9e4d62d64"/>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0992e-e2d6-43ab-a61d-c6d4c7d7fe1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a12161c-5caa-445a-a506-18e9e4d62d6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8DD0C7-94C1-41A0-BA05-B8E0E06B4F2F}">
  <ds:schemaRefs>
    <ds:schemaRef ds:uri="http://purl.org/dc/dcmitype/"/>
    <ds:schemaRef ds:uri="http://schemas.microsoft.com/office/2006/documentManagement/types"/>
    <ds:schemaRef ds:uri="http://purl.org/dc/terms/"/>
    <ds:schemaRef ds:uri="a220992e-e2d6-43ab-a61d-c6d4c7d7fe1f"/>
    <ds:schemaRef ds:uri="http://schemas.openxmlformats.org/package/2006/metadata/core-properties"/>
    <ds:schemaRef ds:uri="http://purl.org/dc/elements/1.1/"/>
    <ds:schemaRef ds:uri="http://www.w3.org/XML/1998/namespace"/>
    <ds:schemaRef ds:uri="http://schemas.microsoft.com/office/infopath/2007/PartnerControls"/>
    <ds:schemaRef ds:uri="ba12161c-5caa-445a-a506-18e9e4d62d64"/>
    <ds:schemaRef ds:uri="http://schemas.microsoft.com/office/2006/metadata/properties"/>
  </ds:schemaRefs>
</ds:datastoreItem>
</file>

<file path=customXml/itemProps2.xml><?xml version="1.0" encoding="utf-8"?>
<ds:datastoreItem xmlns:ds="http://schemas.openxmlformats.org/officeDocument/2006/customXml" ds:itemID="{77D0D783-93C7-471C-9FE1-2C79071FA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0992e-e2d6-43ab-a61d-c6d4c7d7fe1f"/>
    <ds:schemaRef ds:uri="ba12161c-5caa-445a-a506-18e9e4d62d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B8846C-4B5F-467A-A1B0-46A8162B6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85</TotalTime>
  <Words>2476</Words>
  <Application>Microsoft Office PowerPoint</Application>
  <PresentationFormat>On-screen Show (16:9)</PresentationFormat>
  <Paragraphs>335</Paragraphs>
  <Slides>35</Slides>
  <Notes>27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35</vt:i4>
      </vt:variant>
    </vt:vector>
  </HeadingPairs>
  <TitlesOfParts>
    <vt:vector size="49" baseType="lpstr">
      <vt:lpstr>Arial</vt:lpstr>
      <vt:lpstr>Calibri</vt:lpstr>
      <vt:lpstr>Calibri Light</vt:lpstr>
      <vt:lpstr>Open Sans</vt:lpstr>
      <vt:lpstr>Times New Roman</vt:lpstr>
      <vt:lpstr>Wingdings</vt:lpstr>
      <vt:lpstr>Work Sans</vt:lpstr>
      <vt:lpstr>Work Sans Light</vt:lpstr>
      <vt:lpstr>Office Theme</vt:lpstr>
      <vt:lpstr>3_Custom Design</vt:lpstr>
      <vt:lpstr>2_Custom Design</vt:lpstr>
      <vt:lpstr>4_Custom Design</vt:lpstr>
      <vt:lpstr>Simple Light</vt:lpstr>
      <vt:lpstr>5_Custom Design</vt:lpstr>
      <vt:lpstr>PowerPoint Presentation</vt:lpstr>
      <vt:lpstr>Staffing Industry Analysts Product Overview</vt:lpstr>
      <vt:lpstr>Audio</vt:lpstr>
      <vt:lpstr>Questions?</vt:lpstr>
      <vt:lpstr>PowerPoint Presentation</vt:lpstr>
      <vt:lpstr>Strategies to Measure and Control your Contingent Labor Program Costs</vt:lpstr>
      <vt:lpstr>Agenda</vt:lpstr>
      <vt:lpstr>What is contingent labor?</vt:lpstr>
      <vt:lpstr>Challenges of Contingent Labor Programs</vt:lpstr>
      <vt:lpstr>Who owns program management of your contingent or “non-employee” workforce in your organization?  Procurement Human Resources/Talent Management Both None of the above</vt:lpstr>
      <vt:lpstr>8 Metrics Used to Analyze and Control Costs</vt:lpstr>
      <vt:lpstr>Who owns program management of your contingent or “non-employee” workforce in your organization?  Procurement Human Resources/Talent Management Both None of the above</vt:lpstr>
      <vt:lpstr>#1 - Review and Standardize Vendor Rates</vt:lpstr>
      <vt:lpstr>PowerPoint Presentation</vt:lpstr>
      <vt:lpstr>#2 - Analyze Overtime Usage  </vt:lpstr>
      <vt:lpstr>PowerPoint Presentation</vt:lpstr>
      <vt:lpstr>#3 - Develop Consistent Bill Rates </vt:lpstr>
      <vt:lpstr>PowerPoint Presentation</vt:lpstr>
      <vt:lpstr>#4 - Consolidate Budget Tracking</vt:lpstr>
      <vt:lpstr>PowerPoint Presentation</vt:lpstr>
      <vt:lpstr>#5 - Negotiate Discounts </vt:lpstr>
      <vt:lpstr>#6 - Manage Conversion Fees </vt:lpstr>
      <vt:lpstr>PowerPoint Presentation</vt:lpstr>
      <vt:lpstr>#7 - Track and Address Trends in Replacements</vt:lpstr>
      <vt:lpstr>PowerPoint Presentation</vt:lpstr>
      <vt:lpstr>#8 - Forecast Your Spend </vt:lpstr>
      <vt:lpstr>Begin Your Journey for Program Savings </vt:lpstr>
      <vt:lpstr>Thank you for your time.</vt:lpstr>
      <vt:lpstr>Time for Your Questions…</vt:lpstr>
      <vt:lpstr>SIA Resources</vt:lpstr>
      <vt:lpstr>PowerPoint Presentation</vt:lpstr>
      <vt:lpstr>PowerPoint Presentation</vt:lpstr>
      <vt:lpstr>PowerPoint Presentation</vt:lpstr>
      <vt:lpstr>PowerPoint Presentation</vt:lpstr>
      <vt:lpstr>About Staffing Industry Analysts (SIA)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USA.NET</dc:creator>
  <cp:lastModifiedBy>Rohan Verma</cp:lastModifiedBy>
  <cp:revision>11</cp:revision>
  <cp:lastPrinted>2019-09-23T12:57:17Z</cp:lastPrinted>
  <dcterms:created xsi:type="dcterms:W3CDTF">2019-05-28T14:50:30Z</dcterms:created>
  <dcterms:modified xsi:type="dcterms:W3CDTF">2019-09-25T11:51:53Z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2019-05-28T00:00:00Z</vt:filetime>
  </property>
  <property fmtid="{D5CDD505-2E9C-101B-9397-08002B2CF9AE}" pid="3" name="Creator">
    <vt:lpwstr>Microsoft® PowerPoint® for Office 365</vt:lpwstr>
  </property>
  <property fmtid="{D5CDD505-2E9C-101B-9397-08002B2CF9AE}" pid="4" name="LastSaved">
    <vt:filetime>2019-05-28T00:00:00Z</vt:filetime>
  </property>
  <property fmtid="{D5CDD505-2E9C-101B-9397-08002B2CF9AE}" pid="5" name="ContentTypeId">
    <vt:lpwstr>0x010100F8E17FEE229BE84DA2F5296D31DE9AE7</vt:lpwstr>
  </property>
</Properties>
</file>